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272" r:id="rId3"/>
    <p:sldId id="2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577"/>
    <a:srgbClr val="2D7E81"/>
    <a:srgbClr val="009F51"/>
    <a:srgbClr val="006B63"/>
    <a:srgbClr val="D7ECF4"/>
    <a:srgbClr val="FFF2E1"/>
    <a:srgbClr val="EEECE8"/>
    <a:srgbClr val="004878"/>
    <a:srgbClr val="6CBE7A"/>
    <a:srgbClr val="7AC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 autoAdjust="0"/>
    <p:restoredTop sz="96190" autoAdjust="0"/>
  </p:normalViewPr>
  <p:slideViewPr>
    <p:cSldViewPr snapToGrid="0">
      <p:cViewPr varScale="1">
        <p:scale>
          <a:sx n="62" d="100"/>
          <a:sy n="62" d="100"/>
        </p:scale>
        <p:origin x="10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98300-9535-4C64-B857-684AAD6B0A43}" type="datetimeFigureOut">
              <a:rPr lang="en-ID" smtClean="0"/>
              <a:t>14/08/2024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4B2C-D79D-4102-BDBE-0FF6000DEAEB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475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B2C-D79D-4102-BDBE-0FF6000DEAEB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866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B2C-D79D-4102-BDBE-0FF6000DEAEB}" type="slidenum">
              <a:rPr lang="en-ID" smtClean="0"/>
              <a:t>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935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500C3-113E-181B-6B53-30F755425E3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tx2">
                  <a:alpha val="40212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46782-59E4-CDD4-B47D-7BA3E9059963}"/>
              </a:ext>
            </a:extLst>
          </p:cNvPr>
          <p:cNvSpPr/>
          <p:nvPr userDrawn="1"/>
        </p:nvSpPr>
        <p:spPr>
          <a:xfrm>
            <a:off x="1028700" y="739377"/>
            <a:ext cx="10134600" cy="5379244"/>
          </a:xfrm>
          <a:prstGeom prst="rect">
            <a:avLst/>
          </a:prstGeom>
          <a:gradFill>
            <a:gsLst>
              <a:gs pos="0">
                <a:srgbClr val="7AC4E7"/>
              </a:gs>
              <a:gs pos="88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E9B18-EC61-D1E9-3A54-8D5E9F143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80" y="4380699"/>
            <a:ext cx="2309231" cy="173792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3CA279-F600-E3B7-7BA2-FB095DBD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1110" y="2194625"/>
            <a:ext cx="7917048" cy="786095"/>
          </a:xfr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6000" b="1">
                <a:solidFill>
                  <a:schemeClr val="bg1"/>
                </a:solidFill>
              </a:defRPr>
            </a:lvl2pPr>
            <a:lvl3pPr marL="914400" indent="0">
              <a:buNone/>
              <a:defRPr sz="6000" b="1">
                <a:solidFill>
                  <a:schemeClr val="bg1"/>
                </a:solidFill>
              </a:defRPr>
            </a:lvl3pPr>
            <a:lvl4pPr marL="1371600" indent="0">
              <a:buNone/>
              <a:defRPr sz="6000" b="1">
                <a:solidFill>
                  <a:schemeClr val="bg1"/>
                </a:solidFill>
              </a:defRPr>
            </a:lvl4pPr>
            <a:lvl5pPr marL="1828800" indent="0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087E224-A84B-2B75-3234-C8EDB62C33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2892" y="3720098"/>
            <a:ext cx="6948488" cy="5010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963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555354-D085-0F63-F5F1-E89CA15D28A1}"/>
              </a:ext>
            </a:extLst>
          </p:cNvPr>
          <p:cNvSpPr/>
          <p:nvPr userDrawn="1"/>
        </p:nvSpPr>
        <p:spPr>
          <a:xfrm>
            <a:off x="6096000" y="2857500"/>
            <a:ext cx="6096000" cy="4000500"/>
          </a:xfrm>
          <a:prstGeom prst="rect">
            <a:avLst/>
          </a:prstGeom>
          <a:solidFill>
            <a:srgbClr val="E6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BD2EF-9B55-42C2-2CB7-B36618824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28" y="739376"/>
            <a:ext cx="10134600" cy="537924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C17708-A9D4-9DB2-B3F3-F3EB29213E8C}"/>
              </a:ext>
            </a:extLst>
          </p:cNvPr>
          <p:cNvSpPr/>
          <p:nvPr userDrawn="1"/>
        </p:nvSpPr>
        <p:spPr>
          <a:xfrm>
            <a:off x="1038226" y="739376"/>
            <a:ext cx="10134601" cy="5379243"/>
          </a:xfrm>
          <a:prstGeom prst="rect">
            <a:avLst/>
          </a:prstGeom>
          <a:gradFill>
            <a:gsLst>
              <a:gs pos="0">
                <a:srgbClr val="7AC4E7">
                  <a:alpha val="86000"/>
                </a:srgbClr>
              </a:gs>
              <a:gs pos="65000">
                <a:schemeClr val="tx2">
                  <a:alpha val="81596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E9B18-EC61-D1E9-3A54-8D5E9F1433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204" y="4377791"/>
            <a:ext cx="2313095" cy="1740832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908595-539B-687D-7A69-86A324439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600" y="2407023"/>
            <a:ext cx="4474733" cy="900954"/>
          </a:xfrm>
        </p:spPr>
        <p:txBody>
          <a:bodyPr/>
          <a:lstStyle>
            <a:lvl1pPr marL="0" indent="0">
              <a:lnSpc>
                <a:spcPts val="6000"/>
              </a:lnSpc>
              <a:buFont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5017AD-26C6-4B7A-B63C-82A1F992A0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95600" y="3681174"/>
            <a:ext cx="4475163" cy="493713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37949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CD30DC-C1C2-742F-B3B9-E606C9E0BD2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99000">
                <a:schemeClr val="tx2">
                  <a:alpha val="40212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F358F5-16B0-917C-B9CC-4D0E6CC25F7E}"/>
              </a:ext>
            </a:extLst>
          </p:cNvPr>
          <p:cNvSpPr/>
          <p:nvPr userDrawn="1"/>
        </p:nvSpPr>
        <p:spPr>
          <a:xfrm>
            <a:off x="1028700" y="739377"/>
            <a:ext cx="10134600" cy="5379244"/>
          </a:xfrm>
          <a:prstGeom prst="rect">
            <a:avLst/>
          </a:prstGeom>
          <a:gradFill>
            <a:gsLst>
              <a:gs pos="0">
                <a:srgbClr val="7AC4E7"/>
              </a:gs>
              <a:gs pos="88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BC0D7-FF2E-4765-6FA6-C69FAA2239CF}"/>
              </a:ext>
            </a:extLst>
          </p:cNvPr>
          <p:cNvCxnSpPr>
            <a:cxnSpLocks/>
          </p:cNvCxnSpPr>
          <p:nvPr userDrawn="1"/>
        </p:nvCxnSpPr>
        <p:spPr>
          <a:xfrm>
            <a:off x="1809538" y="3429000"/>
            <a:ext cx="8347536" cy="0"/>
          </a:xfrm>
          <a:prstGeom prst="line">
            <a:avLst/>
          </a:prstGeom>
          <a:ln w="635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C858E2-D229-0567-31FC-6247908D35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809538" y="3932823"/>
            <a:ext cx="8347536" cy="655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D57637-FD11-91EC-0E0B-A2350F7060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809538" y="4702257"/>
            <a:ext cx="8347536" cy="655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2EDE4C-67DB-0D26-7B33-BADF8F87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1110" y="2194625"/>
            <a:ext cx="7917048" cy="786095"/>
          </a:xfr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 sz="6000" b="1">
                <a:solidFill>
                  <a:schemeClr val="bg1"/>
                </a:solidFill>
              </a:defRPr>
            </a:lvl2pPr>
            <a:lvl3pPr marL="914400" indent="0">
              <a:buNone/>
              <a:defRPr sz="6000" b="1">
                <a:solidFill>
                  <a:schemeClr val="bg1"/>
                </a:solidFill>
              </a:defRPr>
            </a:lvl3pPr>
            <a:lvl4pPr marL="1371600" indent="0">
              <a:buNone/>
              <a:defRPr sz="6000" b="1">
                <a:solidFill>
                  <a:schemeClr val="bg1"/>
                </a:solidFill>
              </a:defRPr>
            </a:lvl4pPr>
            <a:lvl5pPr marL="1828800" indent="0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8292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2274415-746B-6AA7-D69D-912AFC88550A}"/>
              </a:ext>
            </a:extLst>
          </p:cNvPr>
          <p:cNvSpPr/>
          <p:nvPr userDrawn="1"/>
        </p:nvSpPr>
        <p:spPr>
          <a:xfrm>
            <a:off x="9287435" y="0"/>
            <a:ext cx="2904564" cy="6858000"/>
          </a:xfrm>
          <a:prstGeom prst="rect">
            <a:avLst/>
          </a:prstGeom>
          <a:gradFill>
            <a:gsLst>
              <a:gs pos="0">
                <a:srgbClr val="7AC4E7"/>
              </a:gs>
              <a:gs pos="97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19F75C-A433-596F-0ADA-B89DBB21A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852323"/>
            <a:ext cx="7388134" cy="1805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Clr>
                <a:schemeClr val="accent1"/>
              </a:buClr>
              <a:defRPr sz="1600"/>
            </a:lvl1pPr>
            <a:lvl2pPr>
              <a:spcBef>
                <a:spcPts val="1200"/>
              </a:spcBef>
              <a:buClr>
                <a:schemeClr val="accent1"/>
              </a:buClr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EA937D-621A-CCB9-BDF8-4F091A99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7339" y="6551257"/>
            <a:ext cx="314693" cy="321061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BC2FD-E203-A786-6721-1C7790F80EB5}"/>
              </a:ext>
            </a:extLst>
          </p:cNvPr>
          <p:cNvSpPr txBox="1"/>
          <p:nvPr userDrawn="1"/>
        </p:nvSpPr>
        <p:spPr>
          <a:xfrm>
            <a:off x="76661" y="654755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VirginiaHousing.com  /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3800688-A952-4879-1D4F-BCD3E3E0EC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54541"/>
            <a:ext cx="7388134" cy="840579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3000" b="1">
                <a:solidFill>
                  <a:srgbClr val="235E5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78739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  <p15:guide id="3" pos="4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6ED78D-999D-D399-34B7-359A7932424D}"/>
              </a:ext>
            </a:extLst>
          </p:cNvPr>
          <p:cNvSpPr/>
          <p:nvPr userDrawn="1"/>
        </p:nvSpPr>
        <p:spPr>
          <a:xfrm>
            <a:off x="9287436" y="0"/>
            <a:ext cx="2904564" cy="6858000"/>
          </a:xfrm>
          <a:prstGeom prst="rect">
            <a:avLst/>
          </a:prstGeom>
          <a:gradFill>
            <a:gsLst>
              <a:gs pos="0">
                <a:srgbClr val="7AC4E7"/>
              </a:gs>
              <a:gs pos="97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19F75C-A433-596F-0ADA-B89DBB21A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846892"/>
            <a:ext cx="7731034" cy="259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1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8EA937D-621A-CCB9-BDF8-4F091A99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115" y="6551257"/>
            <a:ext cx="314693" cy="298651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9F5C12-F6D1-4F3B-DBF2-9CB9EB5BB9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54541"/>
            <a:ext cx="7731034" cy="840579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3000" b="1">
                <a:solidFill>
                  <a:srgbClr val="235E5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35055-E5BB-116C-1330-28755B06E035}"/>
              </a:ext>
            </a:extLst>
          </p:cNvPr>
          <p:cNvSpPr txBox="1"/>
          <p:nvPr userDrawn="1"/>
        </p:nvSpPr>
        <p:spPr>
          <a:xfrm>
            <a:off x="76661" y="654755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VirginiaHousing.com  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DE04E-781E-402B-5575-E1E7D49C7D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100" y="2358478"/>
            <a:ext cx="7731034" cy="840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0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3388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Text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E68D4-0572-4C6F-4E32-A252F42C1275}"/>
              </a:ext>
            </a:extLst>
          </p:cNvPr>
          <p:cNvSpPr/>
          <p:nvPr userDrawn="1"/>
        </p:nvSpPr>
        <p:spPr>
          <a:xfrm rot="5400000">
            <a:off x="5871445" y="537447"/>
            <a:ext cx="449109" cy="12192000"/>
          </a:xfrm>
          <a:prstGeom prst="rect">
            <a:avLst/>
          </a:prstGeom>
          <a:gradFill>
            <a:gsLst>
              <a:gs pos="0">
                <a:srgbClr val="7AC4E7"/>
              </a:gs>
              <a:gs pos="68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C2B1FDA-AE26-4C07-E611-6C256B1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96" y="6551257"/>
            <a:ext cx="314693" cy="298651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9A50031-674D-D58E-39BC-F44B9DF5A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54541"/>
            <a:ext cx="7731034" cy="840579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3000" b="1">
                <a:solidFill>
                  <a:srgbClr val="235E5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1DD3F-866B-264B-ECE9-988161E72972}"/>
              </a:ext>
            </a:extLst>
          </p:cNvPr>
          <p:cNvSpPr txBox="1"/>
          <p:nvPr userDrawn="1"/>
        </p:nvSpPr>
        <p:spPr>
          <a:xfrm>
            <a:off x="76661" y="654755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VirginiaHousing.com  /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052EE5-8517-44C3-EC04-60DE78F529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846892"/>
            <a:ext cx="7731034" cy="259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1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FFC4948-0C44-8DCA-BBED-CCB875C55E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100" y="2358477"/>
            <a:ext cx="5103159" cy="3271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0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E55E-5AC0-BBFC-9DA6-361432C88CE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96536" y="2358477"/>
            <a:ext cx="5103159" cy="3271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0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5027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-2-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E68D4-0572-4C6F-4E32-A252F42C1275}"/>
              </a:ext>
            </a:extLst>
          </p:cNvPr>
          <p:cNvSpPr/>
          <p:nvPr userDrawn="1"/>
        </p:nvSpPr>
        <p:spPr>
          <a:xfrm rot="5400000">
            <a:off x="5871445" y="537447"/>
            <a:ext cx="449109" cy="12192000"/>
          </a:xfrm>
          <a:prstGeom prst="rect">
            <a:avLst/>
          </a:prstGeom>
          <a:gradFill>
            <a:gsLst>
              <a:gs pos="0">
                <a:srgbClr val="7AC4E7"/>
              </a:gs>
              <a:gs pos="67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C2B1FDA-AE26-4C07-E611-6C256B1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8361" y="6551257"/>
            <a:ext cx="314693" cy="298651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40D8B-FF42-CE9B-058E-28AC419A43E7}"/>
              </a:ext>
            </a:extLst>
          </p:cNvPr>
          <p:cNvSpPr txBox="1"/>
          <p:nvPr userDrawn="1"/>
        </p:nvSpPr>
        <p:spPr>
          <a:xfrm>
            <a:off x="76661" y="654755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VirginiaHousing.com  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4C2F69-2667-F77A-250A-6F61AE4D8803}"/>
              </a:ext>
            </a:extLst>
          </p:cNvPr>
          <p:cNvGrpSpPr/>
          <p:nvPr userDrawn="1"/>
        </p:nvGrpSpPr>
        <p:grpSpPr>
          <a:xfrm>
            <a:off x="4046137" y="2283460"/>
            <a:ext cx="4099727" cy="2640930"/>
            <a:chOff x="4009292" y="2411604"/>
            <a:chExt cx="4099727" cy="22206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3491D0-E089-6AA3-00EF-59B7950B4A51}"/>
                </a:ext>
              </a:extLst>
            </p:cNvPr>
            <p:cNvCxnSpPr/>
            <p:nvPr/>
          </p:nvCxnSpPr>
          <p:spPr>
            <a:xfrm>
              <a:off x="4009292" y="2411604"/>
              <a:ext cx="0" cy="2220686"/>
            </a:xfrm>
            <a:prstGeom prst="line">
              <a:avLst/>
            </a:prstGeom>
            <a:ln w="53975">
              <a:solidFill>
                <a:srgbClr val="BEBE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9B2AE9-6684-94B8-DE94-FC75300DFC07}"/>
                </a:ext>
              </a:extLst>
            </p:cNvPr>
            <p:cNvCxnSpPr/>
            <p:nvPr/>
          </p:nvCxnSpPr>
          <p:spPr>
            <a:xfrm>
              <a:off x="8109019" y="2411604"/>
              <a:ext cx="0" cy="2220686"/>
            </a:xfrm>
            <a:prstGeom prst="line">
              <a:avLst/>
            </a:prstGeom>
            <a:ln w="53975">
              <a:solidFill>
                <a:srgbClr val="BEBE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751B8-C946-95FA-E248-11D05C366B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54541"/>
            <a:ext cx="7731034" cy="840579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3000" b="1">
                <a:solidFill>
                  <a:srgbClr val="235E5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656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-1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E68D4-0572-4C6F-4E32-A252F42C1275}"/>
              </a:ext>
            </a:extLst>
          </p:cNvPr>
          <p:cNvSpPr/>
          <p:nvPr userDrawn="1"/>
        </p:nvSpPr>
        <p:spPr>
          <a:xfrm rot="5400000">
            <a:off x="5871445" y="537447"/>
            <a:ext cx="449109" cy="12192000"/>
          </a:xfrm>
          <a:prstGeom prst="rect">
            <a:avLst/>
          </a:prstGeom>
          <a:gradFill>
            <a:gsLst>
              <a:gs pos="0">
                <a:srgbClr val="7AC4E7"/>
              </a:gs>
              <a:gs pos="68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C2B1FDA-AE26-4C07-E611-6C256B1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8361" y="6551257"/>
            <a:ext cx="314693" cy="298651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40D8B-FF42-CE9B-058E-28AC419A43E7}"/>
              </a:ext>
            </a:extLst>
          </p:cNvPr>
          <p:cNvSpPr txBox="1"/>
          <p:nvPr userDrawn="1"/>
        </p:nvSpPr>
        <p:spPr>
          <a:xfrm>
            <a:off x="76661" y="654755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VirginiaHousing.com  /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9B2AE9-6684-94B8-DE94-FC75300DFC07}"/>
              </a:ext>
            </a:extLst>
          </p:cNvPr>
          <p:cNvCxnSpPr>
            <a:cxnSpLocks/>
          </p:cNvCxnSpPr>
          <p:nvPr/>
        </p:nvCxnSpPr>
        <p:spPr>
          <a:xfrm>
            <a:off x="6096000" y="1846892"/>
            <a:ext cx="0" cy="3700468"/>
          </a:xfrm>
          <a:prstGeom prst="line">
            <a:avLst/>
          </a:prstGeom>
          <a:ln w="53975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751B8-C946-95FA-E248-11D05C366B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54541"/>
            <a:ext cx="7731034" cy="840579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3000" b="1">
                <a:solidFill>
                  <a:srgbClr val="235E5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1F952A-2075-3D49-0499-3BAC7102CC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846892"/>
            <a:ext cx="5367681" cy="24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1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0B07B76-7CAD-FE6B-44DE-E99E54135E8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100" y="2358478"/>
            <a:ext cx="5367684" cy="3188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Tx/>
              <a:buNone/>
              <a:defRPr sz="1600" b="0"/>
            </a:lvl1pPr>
            <a:lvl2pPr marL="457200" indent="0">
              <a:spcBef>
                <a:spcPts val="1200"/>
              </a:spcBef>
              <a:buClr>
                <a:schemeClr val="accent1"/>
              </a:buClr>
              <a:buNone/>
              <a:defRPr sz="2000"/>
            </a:lvl2pPr>
            <a:lvl3pPr>
              <a:spcBef>
                <a:spcPts val="1200"/>
              </a:spcBef>
              <a:buClr>
                <a:schemeClr val="accent1"/>
              </a:buClr>
              <a:defRPr sz="1800"/>
            </a:lvl3pPr>
            <a:lvl4pPr>
              <a:spcBef>
                <a:spcPts val="1200"/>
              </a:spcBef>
              <a:buClr>
                <a:schemeClr val="accent1"/>
              </a:buClr>
              <a:defRPr sz="1600"/>
            </a:lvl4pPr>
            <a:lvl5pPr>
              <a:spcBef>
                <a:spcPts val="120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116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Screen_N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E68D4-0572-4C6F-4E32-A252F42C1275}"/>
              </a:ext>
            </a:extLst>
          </p:cNvPr>
          <p:cNvSpPr/>
          <p:nvPr userDrawn="1"/>
        </p:nvSpPr>
        <p:spPr>
          <a:xfrm rot="5400000">
            <a:off x="5871445" y="537447"/>
            <a:ext cx="449109" cy="12192000"/>
          </a:xfrm>
          <a:prstGeom prst="rect">
            <a:avLst/>
          </a:prstGeom>
          <a:gradFill>
            <a:gsLst>
              <a:gs pos="0">
                <a:srgbClr val="7AC4E7"/>
              </a:gs>
              <a:gs pos="68000">
                <a:srgbClr val="2A757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C2B1FDA-AE26-4C07-E611-6C256B1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8361" y="6551257"/>
            <a:ext cx="314693" cy="298651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40D8B-FF42-CE9B-058E-28AC419A43E7}"/>
              </a:ext>
            </a:extLst>
          </p:cNvPr>
          <p:cNvSpPr txBox="1"/>
          <p:nvPr userDrawn="1"/>
        </p:nvSpPr>
        <p:spPr>
          <a:xfrm>
            <a:off x="76661" y="654755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VirginiaHousing.com  /</a:t>
            </a:r>
          </a:p>
        </p:txBody>
      </p:sp>
    </p:spTree>
    <p:extLst>
      <p:ext uri="{BB962C8B-B14F-4D97-AF65-F5344CB8AC3E}">
        <p14:creationId xmlns:p14="http://schemas.microsoft.com/office/powerpoint/2010/main" val="4249798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creen_No_Text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0EFF27-964E-BCD2-03E1-B62ED3E0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384" y="6551257"/>
            <a:ext cx="314693" cy="306743"/>
          </a:xfrm>
        </p:spPr>
        <p:txBody>
          <a:bodyPr lIns="0" tIns="0" rIns="0" bIns="0" anchor="t" anchorCtr="0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23FBA0-45DB-3E54-A19B-5E785610C606}"/>
              </a:ext>
            </a:extLst>
          </p:cNvPr>
          <p:cNvSpPr/>
          <p:nvPr userDrawn="1"/>
        </p:nvSpPr>
        <p:spPr>
          <a:xfrm>
            <a:off x="0" y="-458179"/>
            <a:ext cx="361944" cy="361944"/>
          </a:xfrm>
          <a:prstGeom prst="ellipse">
            <a:avLst/>
          </a:prstGeom>
          <a:solidFill>
            <a:srgbClr val="24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65BE7E-954E-5B4F-0E8A-170551EF690C}"/>
              </a:ext>
            </a:extLst>
          </p:cNvPr>
          <p:cNvSpPr/>
          <p:nvPr userDrawn="1"/>
        </p:nvSpPr>
        <p:spPr>
          <a:xfrm>
            <a:off x="419100" y="-458179"/>
            <a:ext cx="361944" cy="3619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54286-8DC9-48E6-8FA1-2818389C5336}"/>
              </a:ext>
            </a:extLst>
          </p:cNvPr>
          <p:cNvSpPr txBox="1"/>
          <p:nvPr userDrawn="1"/>
        </p:nvSpPr>
        <p:spPr>
          <a:xfrm>
            <a:off x="76661" y="6529621"/>
            <a:ext cx="1569863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VirginiaHousing.com  /</a:t>
            </a:r>
          </a:p>
        </p:txBody>
      </p:sp>
    </p:spTree>
    <p:extLst>
      <p:ext uri="{BB962C8B-B14F-4D97-AF65-F5344CB8AC3E}">
        <p14:creationId xmlns:p14="http://schemas.microsoft.com/office/powerpoint/2010/main" val="1520417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B9155-2A7F-4BD2-B5E9-7F678B5A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43"/>
            <a:ext cx="10515600" cy="11899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4B409-8D7A-433F-AC4F-E3DB2F22F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6B5FB-FF1A-496F-83AC-B7EEF32D1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D97BB7-A5FA-4A77-84E6-97F3E4E30AF3}" type="datetime6">
              <a:rPr lang="en-ID" smtClean="0"/>
              <a:pPr/>
              <a:t>August 24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B28C-120C-472C-8298-E3BAE4CE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D8C7-D627-4E23-8292-C5A437ECD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BBA7E6-4538-4F86-A84E-2F9DAC94FB18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6FA9AF-BA88-2BD7-1815-B2CAE25A2EE8}"/>
              </a:ext>
            </a:extLst>
          </p:cNvPr>
          <p:cNvSpPr/>
          <p:nvPr userDrawn="1"/>
        </p:nvSpPr>
        <p:spPr>
          <a:xfrm>
            <a:off x="0" y="-458179"/>
            <a:ext cx="361944" cy="361944"/>
          </a:xfrm>
          <a:prstGeom prst="ellipse">
            <a:avLst/>
          </a:prstGeom>
          <a:solidFill>
            <a:srgbClr val="24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7C855-FBEA-24A7-1D59-6740ECFA9A6E}"/>
              </a:ext>
            </a:extLst>
          </p:cNvPr>
          <p:cNvSpPr/>
          <p:nvPr userDrawn="1"/>
        </p:nvSpPr>
        <p:spPr>
          <a:xfrm>
            <a:off x="419100" y="-458179"/>
            <a:ext cx="361944" cy="3619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6A2F82-D299-4482-CB56-B9A09BA6AC4B}"/>
              </a:ext>
            </a:extLst>
          </p:cNvPr>
          <p:cNvSpPr/>
          <p:nvPr userDrawn="1"/>
        </p:nvSpPr>
        <p:spPr>
          <a:xfrm>
            <a:off x="829139" y="-458179"/>
            <a:ext cx="361944" cy="361944"/>
          </a:xfrm>
          <a:prstGeom prst="ellipse">
            <a:avLst/>
          </a:prstGeom>
          <a:solidFill>
            <a:schemeClr val="tx1"/>
          </a:solidFill>
          <a:ln>
            <a:solidFill>
              <a:schemeClr val="bg2">
                <a:lumMod val="50000"/>
                <a:alpha val="8323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C7062E-7758-FE78-3DD2-3D0867263D4E}"/>
              </a:ext>
            </a:extLst>
          </p:cNvPr>
          <p:cNvSpPr/>
          <p:nvPr userDrawn="1"/>
        </p:nvSpPr>
        <p:spPr>
          <a:xfrm>
            <a:off x="1252885" y="-458179"/>
            <a:ext cx="361944" cy="361944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BC08A1-DA0F-AA54-8C06-46AE35D4634B}"/>
              </a:ext>
            </a:extLst>
          </p:cNvPr>
          <p:cNvSpPr/>
          <p:nvPr userDrawn="1"/>
        </p:nvSpPr>
        <p:spPr>
          <a:xfrm>
            <a:off x="1671985" y="-458179"/>
            <a:ext cx="361944" cy="361944"/>
          </a:xfrm>
          <a:prstGeom prst="ellipse">
            <a:avLst/>
          </a:prstGeom>
          <a:solidFill>
            <a:srgbClr val="6CB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F297B7-DEDB-6233-8C01-D610A9326265}"/>
              </a:ext>
            </a:extLst>
          </p:cNvPr>
          <p:cNvSpPr/>
          <p:nvPr userDrawn="1"/>
        </p:nvSpPr>
        <p:spPr>
          <a:xfrm>
            <a:off x="2091085" y="-458179"/>
            <a:ext cx="361944" cy="361944"/>
          </a:xfrm>
          <a:prstGeom prst="ellipse">
            <a:avLst/>
          </a:prstGeom>
          <a:solidFill>
            <a:srgbClr val="FCD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692B7F-1550-294C-3D88-3FB7B0C47C87}"/>
              </a:ext>
            </a:extLst>
          </p:cNvPr>
          <p:cNvSpPr/>
          <p:nvPr userDrawn="1"/>
        </p:nvSpPr>
        <p:spPr>
          <a:xfrm>
            <a:off x="2510185" y="-458179"/>
            <a:ext cx="361944" cy="361944"/>
          </a:xfrm>
          <a:prstGeom prst="ellipse">
            <a:avLst/>
          </a:prstGeom>
          <a:solidFill>
            <a:srgbClr val="EA8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0EFC8F-124C-CC36-4424-82A0F6488C66}"/>
              </a:ext>
            </a:extLst>
          </p:cNvPr>
          <p:cNvSpPr/>
          <p:nvPr userDrawn="1"/>
        </p:nvSpPr>
        <p:spPr>
          <a:xfrm>
            <a:off x="2923843" y="-458179"/>
            <a:ext cx="361944" cy="361944"/>
          </a:xfrm>
          <a:prstGeom prst="ellipse">
            <a:avLst/>
          </a:prstGeom>
          <a:solidFill>
            <a:srgbClr val="7AC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060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4" r:id="rId3"/>
    <p:sldLayoutId id="2147483650" r:id="rId4"/>
    <p:sldLayoutId id="2147483657" r:id="rId5"/>
    <p:sldLayoutId id="2147483666" r:id="rId6"/>
    <p:sldLayoutId id="2147483667" r:id="rId7"/>
    <p:sldLayoutId id="2147483684" r:id="rId8"/>
    <p:sldLayoutId id="2147483662" r:id="rId9"/>
    <p:sldLayoutId id="2147483660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8AB81A3-39CC-4D62-81DD-F47E7F6BC989}"/>
              </a:ext>
            </a:extLst>
          </p:cNvPr>
          <p:cNvSpPr/>
          <p:nvPr/>
        </p:nvSpPr>
        <p:spPr>
          <a:xfrm>
            <a:off x="1798651" y="4771064"/>
            <a:ext cx="2013061" cy="440166"/>
          </a:xfrm>
          <a:prstGeom prst="rect">
            <a:avLst/>
          </a:prstGeom>
          <a:noFill/>
          <a:ln>
            <a:noFill/>
          </a:ln>
          <a:effectLst>
            <a:outerShdw blurRad="762000" dist="190500" dir="5400000" sx="95000" sy="95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August 20, 2024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DAD850-0F52-21D9-91A3-FC00D198F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8651" y="1598304"/>
            <a:ext cx="7917048" cy="786095"/>
          </a:xfrm>
        </p:spPr>
        <p:txBody>
          <a:bodyPr/>
          <a:lstStyle/>
          <a:p>
            <a:r>
              <a:rPr lang="en-US" sz="4800" dirty="0"/>
              <a:t>Housing Opportunity Tax Credit (HOTC) Overview </a:t>
            </a:r>
          </a:p>
        </p:txBody>
      </p:sp>
    </p:spTree>
    <p:extLst>
      <p:ext uri="{BB962C8B-B14F-4D97-AF65-F5344CB8AC3E}">
        <p14:creationId xmlns:p14="http://schemas.microsoft.com/office/powerpoint/2010/main" val="87355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E7E7664A-B53C-498D-B0C7-3955A673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2096" y="6551257"/>
            <a:ext cx="314693" cy="298651"/>
          </a:xfrm>
        </p:spPr>
        <p:txBody>
          <a:bodyPr/>
          <a:lstStyle/>
          <a:p>
            <a:fld id="{2CBBA7E6-4538-4F86-A84E-2F9DAC94FB18}" type="slidenum">
              <a:rPr lang="en-ID" smtClean="0"/>
              <a:pPr/>
              <a:t>2</a:t>
            </a:fld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27000-51D5-EAE8-434C-D37106AE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23" y="1397153"/>
            <a:ext cx="10783953" cy="438719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641B82B-11FC-BECC-5696-50A070C03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023" y="735651"/>
            <a:ext cx="7731034" cy="556099"/>
          </a:xfrm>
        </p:spPr>
        <p:txBody>
          <a:bodyPr/>
          <a:lstStyle/>
          <a:p>
            <a:r>
              <a:rPr lang="en-US" dirty="0"/>
              <a:t>Overview of Prior Years: 2021-2023</a:t>
            </a:r>
          </a:p>
        </p:txBody>
      </p:sp>
    </p:spTree>
    <p:extLst>
      <p:ext uri="{BB962C8B-B14F-4D97-AF65-F5344CB8AC3E}">
        <p14:creationId xmlns:p14="http://schemas.microsoft.com/office/powerpoint/2010/main" val="398700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EA409-74EE-1272-3447-F40A26E6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8361" y="6551257"/>
            <a:ext cx="314693" cy="298651"/>
          </a:xfrm>
        </p:spPr>
        <p:txBody>
          <a:bodyPr/>
          <a:lstStyle/>
          <a:p>
            <a:fld id="{2CBBA7E6-4538-4F86-A84E-2F9DAC94FB18}" type="slidenum">
              <a:rPr lang="en-ID" smtClean="0"/>
              <a:pPr/>
              <a:t>3</a:t>
            </a:fld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215639-D530-03E1-39D5-CD3DAFBAF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215" y="516297"/>
            <a:ext cx="7731034" cy="840579"/>
          </a:xfrm>
        </p:spPr>
        <p:txBody>
          <a:bodyPr/>
          <a:lstStyle/>
          <a:p>
            <a:r>
              <a:rPr lang="en-US" dirty="0"/>
              <a:t>2024 HOTC Round: Applications Received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DC615-97C1-0025-EA2D-5FFFD9C19A0F}"/>
              </a:ext>
            </a:extLst>
          </p:cNvPr>
          <p:cNvSpPr/>
          <p:nvPr/>
        </p:nvSpPr>
        <p:spPr>
          <a:xfrm>
            <a:off x="1004721" y="2512494"/>
            <a:ext cx="2591233" cy="222068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en-US" sz="1600" dirty="0">
                <a:solidFill>
                  <a:srgbClr val="006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</a:p>
          <a:p>
            <a:pPr lvl="0" algn="ctr"/>
            <a:r>
              <a:rPr lang="en-US" sz="4400" b="1" dirty="0">
                <a:solidFill>
                  <a:srgbClr val="006B6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24</a:t>
            </a:r>
          </a:p>
          <a:p>
            <a:pPr lvl="0" algn="ctr">
              <a:spcBef>
                <a:spcPts val="600"/>
              </a:spcBef>
            </a:pPr>
            <a:r>
              <a:rPr lang="en-US" sz="1600" dirty="0">
                <a:solidFill>
                  <a:srgbClr val="006B6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97146-4CE7-3FAE-DE46-52BBEB3A06B2}"/>
              </a:ext>
            </a:extLst>
          </p:cNvPr>
          <p:cNvSpPr/>
          <p:nvPr/>
        </p:nvSpPr>
        <p:spPr>
          <a:xfrm>
            <a:off x="4397339" y="2512494"/>
            <a:ext cx="3544585" cy="222068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en-US" sz="1600" dirty="0">
                <a:solidFill>
                  <a:srgbClr val="006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</a:p>
          <a:p>
            <a:pPr lvl="0" algn="ctr"/>
            <a:r>
              <a:rPr lang="en-US" sz="4400" b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$24,255,871</a:t>
            </a:r>
          </a:p>
          <a:p>
            <a:pPr lvl="0" algn="ctr">
              <a:spcBef>
                <a:spcPts val="600"/>
              </a:spcBef>
            </a:pPr>
            <a:r>
              <a:rPr lang="en-US" sz="1600" dirty="0">
                <a:solidFill>
                  <a:srgbClr val="006B6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 ANNUAL HOUSING OPPORTUNITY TAX CREDITS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8B65A-B4C8-4391-F395-68D54A253630}"/>
              </a:ext>
            </a:extLst>
          </p:cNvPr>
          <p:cNvSpPr/>
          <p:nvPr/>
        </p:nvSpPr>
        <p:spPr>
          <a:xfrm>
            <a:off x="8497249" y="2512494"/>
            <a:ext cx="3205536" cy="222068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 algn="ctr"/>
            <a:r>
              <a:rPr lang="en-US" sz="1600" dirty="0">
                <a:solidFill>
                  <a:srgbClr val="006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lvl="0" algn="ctr"/>
            <a:r>
              <a:rPr lang="en-US" sz="4400" b="1" dirty="0">
                <a:solidFill>
                  <a:srgbClr val="006B6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$5,694,017</a:t>
            </a:r>
          </a:p>
          <a:p>
            <a:pPr lvl="0" algn="ctr"/>
            <a:endParaRPr lang="en-US" sz="1600" dirty="0">
              <a:solidFill>
                <a:srgbClr val="006B6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6B6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 ANNUAL HOUSING OPPORTUNITY TAX CREDITS</a:t>
            </a:r>
          </a:p>
        </p:txBody>
      </p:sp>
    </p:spTree>
    <p:extLst>
      <p:ext uri="{BB962C8B-B14F-4D97-AF65-F5344CB8AC3E}">
        <p14:creationId xmlns:p14="http://schemas.microsoft.com/office/powerpoint/2010/main" val="23911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ginia-Housing">
      <a:dk1>
        <a:srgbClr val="252525"/>
      </a:dk1>
      <a:lt1>
        <a:srgbClr val="FFFFFF"/>
      </a:lt1>
      <a:dk2>
        <a:srgbClr val="245E5F"/>
      </a:dk2>
      <a:lt2>
        <a:srgbClr val="E7E6E6"/>
      </a:lt2>
      <a:accent1>
        <a:srgbClr val="009F50"/>
      </a:accent1>
      <a:accent2>
        <a:srgbClr val="7AC3E6"/>
      </a:accent2>
      <a:accent3>
        <a:srgbClr val="BEBEBE"/>
      </a:accent3>
      <a:accent4>
        <a:srgbClr val="FCDA53"/>
      </a:accent4>
      <a:accent5>
        <a:srgbClr val="EA8F4A"/>
      </a:accent5>
      <a:accent6>
        <a:srgbClr val="3F3F3F"/>
      </a:accent6>
      <a:hlink>
        <a:srgbClr val="009F50"/>
      </a:hlink>
      <a:folHlink>
        <a:srgbClr val="009F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49</Words>
  <Application>Microsoft Office PowerPoint</Application>
  <PresentationFormat>Widescreen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Flanders, Stephanie</dc:creator>
  <cp:keywords/>
  <dc:description/>
  <cp:lastModifiedBy>Flanders, Stephanie</cp:lastModifiedBy>
  <cp:revision>679</cp:revision>
  <dcterms:created xsi:type="dcterms:W3CDTF">2020-11-19T07:35:13Z</dcterms:created>
  <dcterms:modified xsi:type="dcterms:W3CDTF">2024-08-14T13:57:28Z</dcterms:modified>
  <cp:category/>
</cp:coreProperties>
</file>