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4"/>
    <p:sldMasterId id="2147483745" r:id="rId5"/>
    <p:sldMasterId id="2147483751" r:id="rId6"/>
    <p:sldMasterId id="2147483784" r:id="rId7"/>
    <p:sldMasterId id="2147483790" r:id="rId8"/>
  </p:sldMasterIdLst>
  <p:notesMasterIdLst>
    <p:notesMasterId r:id="rId33"/>
  </p:notesMasterIdLst>
  <p:handoutMasterIdLst>
    <p:handoutMasterId r:id="rId34"/>
  </p:handoutMasterIdLst>
  <p:sldIdLst>
    <p:sldId id="256" r:id="rId9"/>
    <p:sldId id="452" r:id="rId10"/>
    <p:sldId id="257" r:id="rId11"/>
    <p:sldId id="357" r:id="rId12"/>
    <p:sldId id="358" r:id="rId13"/>
    <p:sldId id="359" r:id="rId14"/>
    <p:sldId id="360" r:id="rId15"/>
    <p:sldId id="361" r:id="rId16"/>
    <p:sldId id="362" r:id="rId17"/>
    <p:sldId id="363" r:id="rId18"/>
    <p:sldId id="364" r:id="rId19"/>
    <p:sldId id="457" r:id="rId20"/>
    <p:sldId id="367" r:id="rId21"/>
    <p:sldId id="365" r:id="rId22"/>
    <p:sldId id="366" r:id="rId23"/>
    <p:sldId id="372" r:id="rId24"/>
    <p:sldId id="373" r:id="rId25"/>
    <p:sldId id="458" r:id="rId26"/>
    <p:sldId id="369" r:id="rId27"/>
    <p:sldId id="456" r:id="rId28"/>
    <p:sldId id="370" r:id="rId29"/>
    <p:sldId id="371" r:id="rId30"/>
    <p:sldId id="381" r:id="rId31"/>
    <p:sldId id="459" r:id="rId32"/>
  </p:sldIdLst>
  <p:sldSz cx="12192000" cy="6858000"/>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D4B"/>
    <a:srgbClr val="CE6700"/>
    <a:srgbClr val="7FCFEF"/>
    <a:srgbClr val="62BB46"/>
    <a:srgbClr val="25CAD3"/>
    <a:srgbClr val="141E3C"/>
    <a:srgbClr val="F37321"/>
    <a:srgbClr val="F9DCBF"/>
    <a:srgbClr val="FF8E1D"/>
    <a:srgbClr val="546A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89" d="100"/>
          <a:sy n="89" d="100"/>
        </p:scale>
        <p:origin x="96" y="3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https://myuva-my.sharepoint.com/personal/ajm6u_virginia_edu/Documents/Desktop/2025-07_VAHousingCommission_Lombard/1-4_Charts%201%20to%204.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myuva-my.sharepoint.com/personal/ajm6u_virginia_edu/Documents/Desktop/2025-07_VAHousingCommission_Lombard/10-11_Charts%2010%20and%2011,%20Change%20in%20Population%20Age%2025%20to%2044%20by%20VA%20MSA.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myuva-my.sharepoint.com/personal/ajm6u_virginia_edu/Documents/Desktop/2025-07_VAHousingCommission_Lombard/Bonus%20Slides%201%20and%202.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myuva-my.sharepoint.com/personal/ajm6u_virginia_edu/Documents/Desktop/2025-07_VAHousingCommission_Lombard/14_Chart%2014,%20share%20of%2018_34%20year%20olds%20living%20alone%20or%20with%20spouse_partner.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myuva-my.sharepoint.com/personal/ajm6u_virginia_edu/Documents/Desktop/2025-07_VAHousingCommission_Lombard/15_Chart%2015,%20Net%20Change%20in%20households%20by%20age%20of%20head%20of%20household.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myuva-my.sharepoint.com/personal/ajm6u_virginia_edu/Documents/Desktop/TJPDCPanel_Lombard_2025-06/Slide%2011,%20Age%20by%20housing%20type.xlsx"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https://myuva-my.sharepoint.com/personal/ajm6u_virginia_edu/Documents/Desktop/2025-07_VAHousingCommission_Lombard/1-4_Charts%201%20to%20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myuva-my.sharepoint.com/personal/ajm6u_virginia_edu/Documents/Desktop/2025-07_VAHousingCommission_Lombard/1-4_Charts%201%20to%20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myuva-my.sharepoint.com/personal/ajm6u_virginia_edu/Documents/Desktop/2025-07_VAHousingCommission_Lombard/1-4_Charts%201%20to%20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myuva-my.sharepoint.com/personal/ajm6u_virginia_edu/Documents/Desktop/2025-05_VATechCoopExt_Lombard/Slide%2011,%20Number%20of%20Counties%20attracting%20organized%20by%20county%20size.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https://myuva-my.sharepoint.com/personal/ajm6u_virginia_edu/Documents/Desktop/2025-07_VAHousingCommission_Lombard/8_Chart%208%20Census%20New%20Business%20Applications%20through%202024.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myuva-my.sharepoint.com/personal/ajm6u_virginia_edu/Documents/Desktop/2025-07_VAHousingCommission_Lombard/9_Chart%209%20Change%20in%20home%20value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myuva-my.sharepoint.com/personal/ajm6u_virginia_edu/Documents/Desktop/2025-07_VAHousingCommission_Lombard/12_Chart%2012,%20share%20of%20Millenials%20who%20own%20home%20by%20MS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myuva-my.sharepoint.com/personal/ajm6u_virginia_edu/Documents/Desktop/2025-07_VAHousingCommission_Lombard/10-11_Charts%2010%20and%2011,%20Change%20in%20Population%20Age%2025%20to%2044%20by%20VA%20MS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 1'!$A$4</c:f>
              <c:strCache>
                <c:ptCount val="1"/>
                <c:pt idx="0">
                  <c:v>Virginia Population Change</c:v>
                </c:pt>
              </c:strCache>
            </c:strRef>
          </c:tx>
          <c:spPr>
            <a:solidFill>
              <a:srgbClr val="232D4B"/>
            </a:solidFill>
            <a:ln>
              <a:noFill/>
            </a:ln>
            <a:effectLst/>
          </c:spPr>
          <c:invertIfNegative val="0"/>
          <c:cat>
            <c:numRef>
              <c:f>'Chart 1'!$H$2:$AA$2</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'Chart 1'!$H$4:$AA$4</c:f>
              <c:numCache>
                <c:formatCode>_(* #,##0_);_(* \(#,##0\);_(* "-"??_);_(@_)</c:formatCode>
                <c:ptCount val="20"/>
                <c:pt idx="0">
                  <c:v>101530</c:v>
                </c:pt>
                <c:pt idx="1">
                  <c:v>96620</c:v>
                </c:pt>
                <c:pt idx="2">
                  <c:v>77275</c:v>
                </c:pt>
                <c:pt idx="3">
                  <c:v>82496</c:v>
                </c:pt>
                <c:pt idx="4">
                  <c:v>92441</c:v>
                </c:pt>
                <c:pt idx="5">
                  <c:v>99168</c:v>
                </c:pt>
                <c:pt idx="6">
                  <c:v>82848</c:v>
                </c:pt>
                <c:pt idx="7">
                  <c:v>89447</c:v>
                </c:pt>
                <c:pt idx="8">
                  <c:v>72821</c:v>
                </c:pt>
                <c:pt idx="9">
                  <c:v>63985</c:v>
                </c:pt>
                <c:pt idx="10">
                  <c:v>56288</c:v>
                </c:pt>
                <c:pt idx="11">
                  <c:v>54776</c:v>
                </c:pt>
                <c:pt idx="12">
                  <c:v>57776</c:v>
                </c:pt>
                <c:pt idx="13">
                  <c:v>44324</c:v>
                </c:pt>
                <c:pt idx="14">
                  <c:v>50138</c:v>
                </c:pt>
                <c:pt idx="15">
                  <c:v>40107</c:v>
                </c:pt>
                <c:pt idx="16">
                  <c:v>21295</c:v>
                </c:pt>
                <c:pt idx="17">
                  <c:v>24504</c:v>
                </c:pt>
                <c:pt idx="18">
                  <c:v>51271</c:v>
                </c:pt>
                <c:pt idx="19">
                  <c:v>76510</c:v>
                </c:pt>
              </c:numCache>
            </c:numRef>
          </c:val>
          <c:extLst>
            <c:ext xmlns:c16="http://schemas.microsoft.com/office/drawing/2014/chart" uri="{C3380CC4-5D6E-409C-BE32-E72D297353CC}">
              <c16:uniqueId val="{00000000-CB27-4B72-8922-93840C3F1BE9}"/>
            </c:ext>
          </c:extLst>
        </c:ser>
        <c:dLbls>
          <c:showLegendKey val="0"/>
          <c:showVal val="0"/>
          <c:showCatName val="0"/>
          <c:showSerName val="0"/>
          <c:showPercent val="0"/>
          <c:showBubbleSize val="0"/>
        </c:dLbls>
        <c:gapWidth val="150"/>
        <c:overlap val="-27"/>
        <c:axId val="22555615"/>
        <c:axId val="22552735"/>
      </c:barChart>
      <c:catAx>
        <c:axId val="22555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22552735"/>
        <c:crosses val="autoZero"/>
        <c:auto val="1"/>
        <c:lblAlgn val="ctr"/>
        <c:lblOffset val="100"/>
        <c:noMultiLvlLbl val="0"/>
      </c:catAx>
      <c:valAx>
        <c:axId val="22552735"/>
        <c:scaling>
          <c:orientation val="minMax"/>
        </c:scaling>
        <c:delete val="0"/>
        <c:axPos val="l"/>
        <c:majorGridlines>
          <c:spPr>
            <a:ln w="9525" cap="flat" cmpd="sng" algn="ctr">
              <a:solidFill>
                <a:schemeClr val="bg1">
                  <a:lumMod val="9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22555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Segoe UI Semibold" panose="020B0702040204020203" pitchFamily="34" charset="0"/>
              <a:ea typeface="+mn-ea"/>
              <a:cs typeface="Segoe UI Semibold" panose="020B07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 11 Under 5'!$C$294</c:f>
              <c:strCache>
                <c:ptCount val="1"/>
                <c:pt idx="0">
                  <c:v>2010-2014</c:v>
                </c:pt>
              </c:strCache>
            </c:strRef>
          </c:tx>
          <c:spPr>
            <a:solidFill>
              <a:srgbClr val="232D4B"/>
            </a:solidFill>
            <a:ln>
              <a:noFill/>
            </a:ln>
            <a:effectLst/>
          </c:spPr>
          <c:invertIfNegative val="0"/>
          <c:cat>
            <c:strRef>
              <c:f>'Chart 11 Under 5'!$B$295:$B$298</c:f>
              <c:strCache>
                <c:ptCount val="4"/>
                <c:pt idx="0">
                  <c:v>Hampton Roads</c:v>
                </c:pt>
                <c:pt idx="1">
                  <c:v>Northern Virginia</c:v>
                </c:pt>
                <c:pt idx="2">
                  <c:v>Richmond</c:v>
                </c:pt>
                <c:pt idx="3">
                  <c:v>Remainder of Virginia</c:v>
                </c:pt>
              </c:strCache>
            </c:strRef>
          </c:cat>
          <c:val>
            <c:numRef>
              <c:f>'Chart 11 Under 5'!$C$295:$C$298</c:f>
              <c:numCache>
                <c:formatCode>_(* #,##0_);_(* \(#,##0\);_(* "-"??_);_(@_)</c:formatCode>
                <c:ptCount val="4"/>
                <c:pt idx="0">
                  <c:v>305</c:v>
                </c:pt>
                <c:pt idx="1">
                  <c:v>7074</c:v>
                </c:pt>
                <c:pt idx="2">
                  <c:v>-335</c:v>
                </c:pt>
                <c:pt idx="3">
                  <c:v>-5489</c:v>
                </c:pt>
              </c:numCache>
            </c:numRef>
          </c:val>
          <c:extLst>
            <c:ext xmlns:c16="http://schemas.microsoft.com/office/drawing/2014/chart" uri="{C3380CC4-5D6E-409C-BE32-E72D297353CC}">
              <c16:uniqueId val="{00000000-45C7-408B-8F43-C9D216809336}"/>
            </c:ext>
          </c:extLst>
        </c:ser>
        <c:ser>
          <c:idx val="1"/>
          <c:order val="1"/>
          <c:tx>
            <c:strRef>
              <c:f>'Chart 11 Under 5'!$D$294</c:f>
              <c:strCache>
                <c:ptCount val="1"/>
                <c:pt idx="0">
                  <c:v>2020-2024</c:v>
                </c:pt>
              </c:strCache>
            </c:strRef>
          </c:tx>
          <c:spPr>
            <a:solidFill>
              <a:srgbClr val="7FCFEF"/>
            </a:solidFill>
            <a:ln>
              <a:noFill/>
            </a:ln>
            <a:effectLst/>
          </c:spPr>
          <c:invertIfNegative val="0"/>
          <c:cat>
            <c:strRef>
              <c:f>'Chart 11 Under 5'!$B$295:$B$298</c:f>
              <c:strCache>
                <c:ptCount val="4"/>
                <c:pt idx="0">
                  <c:v>Hampton Roads</c:v>
                </c:pt>
                <c:pt idx="1">
                  <c:v>Northern Virginia</c:v>
                </c:pt>
                <c:pt idx="2">
                  <c:v>Richmond</c:v>
                </c:pt>
                <c:pt idx="3">
                  <c:v>Remainder of Virginia</c:v>
                </c:pt>
              </c:strCache>
            </c:strRef>
          </c:cat>
          <c:val>
            <c:numRef>
              <c:f>'Chart 11 Under 5'!$D$295:$D$298</c:f>
              <c:numCache>
                <c:formatCode>_(* #,##0_);_(* \(#,##0\);_(* "-"??_);_(@_)</c:formatCode>
                <c:ptCount val="4"/>
                <c:pt idx="0">
                  <c:v>-7353</c:v>
                </c:pt>
                <c:pt idx="1">
                  <c:v>-13606</c:v>
                </c:pt>
                <c:pt idx="2">
                  <c:v>302</c:v>
                </c:pt>
                <c:pt idx="3">
                  <c:v>-3694</c:v>
                </c:pt>
              </c:numCache>
            </c:numRef>
          </c:val>
          <c:extLst>
            <c:ext xmlns:c16="http://schemas.microsoft.com/office/drawing/2014/chart" uri="{C3380CC4-5D6E-409C-BE32-E72D297353CC}">
              <c16:uniqueId val="{00000001-45C7-408B-8F43-C9D216809336}"/>
            </c:ext>
          </c:extLst>
        </c:ser>
        <c:dLbls>
          <c:showLegendKey val="0"/>
          <c:showVal val="0"/>
          <c:showCatName val="0"/>
          <c:showSerName val="0"/>
          <c:showPercent val="0"/>
          <c:showBubbleSize val="0"/>
        </c:dLbls>
        <c:gapWidth val="150"/>
        <c:overlap val="-27"/>
        <c:axId val="897527536"/>
        <c:axId val="897528016"/>
      </c:barChart>
      <c:catAx>
        <c:axId val="89752753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Segoe UI Semibold" panose="020B0702040204020203" pitchFamily="34" charset="0"/>
                <a:ea typeface="+mn-ea"/>
                <a:cs typeface="Segoe UI Semibold" panose="020B0702040204020203" pitchFamily="34" charset="0"/>
              </a:defRPr>
            </a:pPr>
            <a:endParaRPr lang="en-US"/>
          </a:p>
        </c:txPr>
        <c:crossAx val="897528016"/>
        <c:crosses val="autoZero"/>
        <c:auto val="1"/>
        <c:lblAlgn val="ctr"/>
        <c:lblOffset val="100"/>
        <c:noMultiLvlLbl val="0"/>
      </c:catAx>
      <c:valAx>
        <c:axId val="89752801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897527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Segoe UI Semibold" panose="020B0702040204020203" pitchFamily="34" charset="0"/>
              <a:ea typeface="+mn-ea"/>
              <a:cs typeface="Segoe UI Semibold" panose="020B07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'Bonus Chart 1'!$A$144</c:f>
              <c:strCache>
                <c:ptCount val="1"/>
                <c:pt idx="0">
                  <c:v>Hampton Roads</c:v>
                </c:pt>
              </c:strCache>
            </c:strRef>
          </c:tx>
          <c:spPr>
            <a:ln w="38100" cap="rnd">
              <a:solidFill>
                <a:srgbClr val="7FCFEF"/>
              </a:solidFill>
              <a:round/>
            </a:ln>
            <a:effectLst/>
          </c:spPr>
          <c:marker>
            <c:symbol val="none"/>
          </c:marker>
          <c:cat>
            <c:numRef>
              <c:f>'Bonus Chart 1'!$Q$1:$Z$1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'Bonus Chart 1'!$Q$144:$Z$144</c:f>
              <c:numCache>
                <c:formatCode>#,##0</c:formatCode>
                <c:ptCount val="10"/>
                <c:pt idx="0">
                  <c:v>3747</c:v>
                </c:pt>
                <c:pt idx="1">
                  <c:v>3844</c:v>
                </c:pt>
                <c:pt idx="2">
                  <c:v>4028</c:v>
                </c:pt>
                <c:pt idx="3">
                  <c:v>3747</c:v>
                </c:pt>
                <c:pt idx="4">
                  <c:v>3795</c:v>
                </c:pt>
                <c:pt idx="5">
                  <c:v>4554</c:v>
                </c:pt>
                <c:pt idx="6">
                  <c:v>4080</c:v>
                </c:pt>
                <c:pt idx="7">
                  <c:v>3239</c:v>
                </c:pt>
                <c:pt idx="8">
                  <c:v>2878</c:v>
                </c:pt>
                <c:pt idx="9">
                  <c:v>3017</c:v>
                </c:pt>
              </c:numCache>
            </c:numRef>
          </c:val>
          <c:smooth val="0"/>
          <c:extLst>
            <c:ext xmlns:c16="http://schemas.microsoft.com/office/drawing/2014/chart" uri="{C3380CC4-5D6E-409C-BE32-E72D297353CC}">
              <c16:uniqueId val="{00000000-FB2A-48D8-BC4B-39D2B18A27DA}"/>
            </c:ext>
          </c:extLst>
        </c:ser>
        <c:ser>
          <c:idx val="1"/>
          <c:order val="1"/>
          <c:tx>
            <c:strRef>
              <c:f>'Bonus Chart 1'!$A$145</c:f>
              <c:strCache>
                <c:ptCount val="1"/>
                <c:pt idx="0">
                  <c:v>Northern Virginia</c:v>
                </c:pt>
              </c:strCache>
            </c:strRef>
          </c:tx>
          <c:spPr>
            <a:ln w="38100" cap="rnd">
              <a:solidFill>
                <a:srgbClr val="CE6700"/>
              </a:solidFill>
              <a:round/>
            </a:ln>
            <a:effectLst/>
          </c:spPr>
          <c:marker>
            <c:symbol val="none"/>
          </c:marker>
          <c:cat>
            <c:numRef>
              <c:f>'Bonus Chart 1'!$Q$1:$Z$1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'Bonus Chart 1'!$Q$145:$Z$145</c:f>
              <c:numCache>
                <c:formatCode>#,##0</c:formatCode>
                <c:ptCount val="10"/>
                <c:pt idx="0">
                  <c:v>7422</c:v>
                </c:pt>
                <c:pt idx="1">
                  <c:v>8070</c:v>
                </c:pt>
                <c:pt idx="2">
                  <c:v>8369</c:v>
                </c:pt>
                <c:pt idx="3">
                  <c:v>7793</c:v>
                </c:pt>
                <c:pt idx="4">
                  <c:v>7215</c:v>
                </c:pt>
                <c:pt idx="5">
                  <c:v>7409</c:v>
                </c:pt>
                <c:pt idx="6">
                  <c:v>7398</c:v>
                </c:pt>
                <c:pt idx="7">
                  <c:v>5950</c:v>
                </c:pt>
                <c:pt idx="8">
                  <c:v>5493</c:v>
                </c:pt>
                <c:pt idx="9">
                  <c:v>5713</c:v>
                </c:pt>
              </c:numCache>
            </c:numRef>
          </c:val>
          <c:smooth val="0"/>
          <c:extLst>
            <c:ext xmlns:c16="http://schemas.microsoft.com/office/drawing/2014/chart" uri="{C3380CC4-5D6E-409C-BE32-E72D297353CC}">
              <c16:uniqueId val="{00000001-FB2A-48D8-BC4B-39D2B18A27DA}"/>
            </c:ext>
          </c:extLst>
        </c:ser>
        <c:ser>
          <c:idx val="2"/>
          <c:order val="2"/>
          <c:tx>
            <c:strRef>
              <c:f>'Bonus Chart 1'!$A$146</c:f>
              <c:strCache>
                <c:ptCount val="1"/>
                <c:pt idx="0">
                  <c:v>Richmond</c:v>
                </c:pt>
              </c:strCache>
            </c:strRef>
          </c:tx>
          <c:spPr>
            <a:ln w="38100" cap="rnd">
              <a:solidFill>
                <a:srgbClr val="232D4B"/>
              </a:solidFill>
              <a:round/>
            </a:ln>
            <a:effectLst/>
          </c:spPr>
          <c:marker>
            <c:symbol val="none"/>
          </c:marker>
          <c:cat>
            <c:numRef>
              <c:f>'Bonus Chart 1'!$Q$1:$Z$1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'Bonus Chart 1'!$Q$146:$Z$146</c:f>
              <c:numCache>
                <c:formatCode>#,##0</c:formatCode>
                <c:ptCount val="10"/>
                <c:pt idx="0">
                  <c:v>3555</c:v>
                </c:pt>
                <c:pt idx="1">
                  <c:v>3918</c:v>
                </c:pt>
                <c:pt idx="2">
                  <c:v>4539</c:v>
                </c:pt>
                <c:pt idx="3">
                  <c:v>4409</c:v>
                </c:pt>
                <c:pt idx="4">
                  <c:v>4481</c:v>
                </c:pt>
                <c:pt idx="5">
                  <c:v>5330</c:v>
                </c:pt>
                <c:pt idx="6">
                  <c:v>5946</c:v>
                </c:pt>
                <c:pt idx="7">
                  <c:v>4503</c:v>
                </c:pt>
                <c:pt idx="8">
                  <c:v>4590</c:v>
                </c:pt>
                <c:pt idx="9">
                  <c:v>5023</c:v>
                </c:pt>
              </c:numCache>
            </c:numRef>
          </c:val>
          <c:smooth val="0"/>
          <c:extLst>
            <c:ext xmlns:c16="http://schemas.microsoft.com/office/drawing/2014/chart" uri="{C3380CC4-5D6E-409C-BE32-E72D297353CC}">
              <c16:uniqueId val="{00000002-FB2A-48D8-BC4B-39D2B18A27DA}"/>
            </c:ext>
          </c:extLst>
        </c:ser>
        <c:ser>
          <c:idx val="3"/>
          <c:order val="3"/>
          <c:tx>
            <c:strRef>
              <c:f>'Bonus Chart 1'!$A$147</c:f>
              <c:strCache>
                <c:ptCount val="1"/>
                <c:pt idx="0">
                  <c:v>Remainder of Virginia</c:v>
                </c:pt>
              </c:strCache>
            </c:strRef>
          </c:tx>
          <c:spPr>
            <a:ln w="38100" cap="rnd">
              <a:solidFill>
                <a:schemeClr val="bg2">
                  <a:lumMod val="75000"/>
                </a:schemeClr>
              </a:solidFill>
              <a:round/>
            </a:ln>
            <a:effectLst/>
          </c:spPr>
          <c:marker>
            <c:symbol val="none"/>
          </c:marker>
          <c:cat>
            <c:numRef>
              <c:f>'Bonus Chart 1'!$Q$1:$Z$1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'Bonus Chart 1'!$Q$147:$Z$147</c:f>
              <c:numCache>
                <c:formatCode>#,##0</c:formatCode>
                <c:ptCount val="10"/>
                <c:pt idx="0">
                  <c:v>5140</c:v>
                </c:pt>
                <c:pt idx="1">
                  <c:v>5782</c:v>
                </c:pt>
                <c:pt idx="2">
                  <c:v>5561</c:v>
                </c:pt>
                <c:pt idx="3">
                  <c:v>5477</c:v>
                </c:pt>
                <c:pt idx="4">
                  <c:v>5693</c:v>
                </c:pt>
                <c:pt idx="5">
                  <c:v>6945</c:v>
                </c:pt>
                <c:pt idx="6">
                  <c:v>7694</c:v>
                </c:pt>
                <c:pt idx="7">
                  <c:v>7438</c:v>
                </c:pt>
                <c:pt idx="8">
                  <c:v>8008</c:v>
                </c:pt>
                <c:pt idx="9">
                  <c:v>9043</c:v>
                </c:pt>
              </c:numCache>
            </c:numRef>
          </c:val>
          <c:smooth val="0"/>
          <c:extLst>
            <c:ext xmlns:c16="http://schemas.microsoft.com/office/drawing/2014/chart" uri="{C3380CC4-5D6E-409C-BE32-E72D297353CC}">
              <c16:uniqueId val="{00000003-FB2A-48D8-BC4B-39D2B18A27DA}"/>
            </c:ext>
          </c:extLst>
        </c:ser>
        <c:dLbls>
          <c:showLegendKey val="0"/>
          <c:showVal val="0"/>
          <c:showCatName val="0"/>
          <c:showSerName val="0"/>
          <c:showPercent val="0"/>
          <c:showBubbleSize val="0"/>
        </c:dLbls>
        <c:smooth val="0"/>
        <c:axId val="405088367"/>
        <c:axId val="405080047"/>
      </c:lineChart>
      <c:catAx>
        <c:axId val="4050883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405080047"/>
        <c:crosses val="autoZero"/>
        <c:auto val="1"/>
        <c:lblAlgn val="ctr"/>
        <c:lblOffset val="100"/>
        <c:noMultiLvlLbl val="0"/>
      </c:catAx>
      <c:valAx>
        <c:axId val="405080047"/>
        <c:scaling>
          <c:orientation val="minMax"/>
        </c:scaling>
        <c:delete val="0"/>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405088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Segoe UI Semibold" panose="020B0702040204020203" pitchFamily="34" charset="0"/>
              <a:ea typeface="+mn-ea"/>
              <a:cs typeface="Segoe UI Semibold" panose="020B0702040204020203" pitchFamily="34" charset="0"/>
            </a:defRPr>
          </a:pPr>
          <a:endParaRPr lang="en-US"/>
        </a:p>
      </c:txPr>
    </c:legend>
    <c:plotVisOnly val="1"/>
    <c:dispBlanksAs val="gap"/>
    <c:showDLblsOverMax val="0"/>
  </c:chart>
  <c:spPr>
    <a:noFill/>
    <a:ln>
      <a:noFill/>
    </a:ln>
    <a:effectLst/>
  </c:spPr>
  <c:txPr>
    <a:bodyPr/>
    <a:lstStyle/>
    <a:p>
      <a:pPr>
        <a:defRPr sz="1000">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'Headship rate by age'!$B$16</c:f>
              <c:strCache>
                <c:ptCount val="1"/>
                <c:pt idx="0">
                  <c:v>Age 18-34</c:v>
                </c:pt>
              </c:strCache>
            </c:strRef>
          </c:tx>
          <c:spPr>
            <a:ln w="38100" cap="rnd">
              <a:solidFill>
                <a:srgbClr val="232D4B"/>
              </a:solidFill>
              <a:round/>
            </a:ln>
            <a:effectLst/>
          </c:spPr>
          <c:marker>
            <c:symbol val="none"/>
          </c:marker>
          <c:cat>
            <c:numRef>
              <c:f>'Headship rate by age'!$M$13:$Z$13</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'Headship rate by age'!$M$16:$Z$16</c:f>
              <c:numCache>
                <c:formatCode>0%</c:formatCode>
                <c:ptCount val="14"/>
                <c:pt idx="0">
                  <c:v>0.44408031399212911</c:v>
                </c:pt>
                <c:pt idx="1">
                  <c:v>0.42843869451382705</c:v>
                </c:pt>
                <c:pt idx="2">
                  <c:v>0.43319104328006131</c:v>
                </c:pt>
                <c:pt idx="3">
                  <c:v>0.4218329242774061</c:v>
                </c:pt>
                <c:pt idx="4">
                  <c:v>0.42381821382202012</c:v>
                </c:pt>
                <c:pt idx="5">
                  <c:v>0.41424552337387172</c:v>
                </c:pt>
                <c:pt idx="6">
                  <c:v>0.41206556740302125</c:v>
                </c:pt>
                <c:pt idx="7">
                  <c:v>0.40691213406815474</c:v>
                </c:pt>
                <c:pt idx="8">
                  <c:v>0.41335383594136604</c:v>
                </c:pt>
                <c:pt idx="9">
                  <c:v>0.41278009303660257</c:v>
                </c:pt>
                <c:pt idx="10">
                  <c:v>0.40596576232148507</c:v>
                </c:pt>
                <c:pt idx="11">
                  <c:v>0.43395568149790137</c:v>
                </c:pt>
                <c:pt idx="12">
                  <c:v>0.44241722600071931</c:v>
                </c:pt>
                <c:pt idx="13">
                  <c:v>0.44537193977695128</c:v>
                </c:pt>
              </c:numCache>
            </c:numRef>
          </c:val>
          <c:smooth val="0"/>
          <c:extLst>
            <c:ext xmlns:c16="http://schemas.microsoft.com/office/drawing/2014/chart" uri="{C3380CC4-5D6E-409C-BE32-E72D297353CC}">
              <c16:uniqueId val="{00000000-4943-4B36-BE24-020493C73A36}"/>
            </c:ext>
          </c:extLst>
        </c:ser>
        <c:dLbls>
          <c:showLegendKey val="0"/>
          <c:showVal val="0"/>
          <c:showCatName val="0"/>
          <c:showSerName val="0"/>
          <c:showPercent val="0"/>
          <c:showBubbleSize val="0"/>
        </c:dLbls>
        <c:smooth val="0"/>
        <c:axId val="803669152"/>
        <c:axId val="78084575"/>
      </c:lineChart>
      <c:catAx>
        <c:axId val="803669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78084575"/>
        <c:crosses val="autoZero"/>
        <c:auto val="1"/>
        <c:lblAlgn val="ctr"/>
        <c:lblOffset val="100"/>
        <c:noMultiLvlLbl val="0"/>
      </c:catAx>
      <c:valAx>
        <c:axId val="78084575"/>
        <c:scaling>
          <c:orientation val="minMax"/>
          <c:max val="0.5"/>
          <c:min val="0.30000000000000004"/>
        </c:scaling>
        <c:delete val="0"/>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803669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Sheet1!$J$7</c:f>
              <c:strCache>
                <c:ptCount val="1"/>
                <c:pt idx="0">
                  <c:v>18 to 34</c:v>
                </c:pt>
              </c:strCache>
            </c:strRef>
          </c:tx>
          <c:spPr>
            <a:ln w="38100" cap="rnd">
              <a:solidFill>
                <a:srgbClr val="232D4B"/>
              </a:solidFill>
              <a:round/>
            </a:ln>
            <a:effectLst/>
          </c:spPr>
          <c:marker>
            <c:symbol val="none"/>
          </c:marker>
          <c:cat>
            <c:numRef>
              <c:f>Sheet1!$P$6:$AC$6</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Sheet1!$P$7:$AC$7</c:f>
              <c:numCache>
                <c:formatCode>_(* #,##0_);_(* \(#,##0\);_(* "-"??_);_(@_)</c:formatCode>
                <c:ptCount val="14"/>
                <c:pt idx="0">
                  <c:v>0</c:v>
                </c:pt>
                <c:pt idx="1">
                  <c:v>-830861</c:v>
                </c:pt>
                <c:pt idx="2">
                  <c:v>-1172759</c:v>
                </c:pt>
                <c:pt idx="3">
                  <c:v>-1282927</c:v>
                </c:pt>
                <c:pt idx="4">
                  <c:v>-1337868</c:v>
                </c:pt>
                <c:pt idx="5">
                  <c:v>-1311229</c:v>
                </c:pt>
                <c:pt idx="6">
                  <c:v>-1314144</c:v>
                </c:pt>
                <c:pt idx="7">
                  <c:v>-942262</c:v>
                </c:pt>
                <c:pt idx="8">
                  <c:v>-823821</c:v>
                </c:pt>
                <c:pt idx="9">
                  <c:v>-662686</c:v>
                </c:pt>
                <c:pt idx="10">
                  <c:v>-101908</c:v>
                </c:pt>
                <c:pt idx="11">
                  <c:v>376264</c:v>
                </c:pt>
                <c:pt idx="12">
                  <c:v>770956</c:v>
                </c:pt>
                <c:pt idx="13">
                  <c:v>619653</c:v>
                </c:pt>
              </c:numCache>
            </c:numRef>
          </c:val>
          <c:smooth val="1"/>
          <c:extLst>
            <c:ext xmlns:c16="http://schemas.microsoft.com/office/drawing/2014/chart" uri="{C3380CC4-5D6E-409C-BE32-E72D297353CC}">
              <c16:uniqueId val="{00000000-FFD1-44E1-8906-5EDC810824BA}"/>
            </c:ext>
          </c:extLst>
        </c:ser>
        <c:ser>
          <c:idx val="1"/>
          <c:order val="1"/>
          <c:tx>
            <c:strRef>
              <c:f>Sheet1!$J$8</c:f>
              <c:strCache>
                <c:ptCount val="1"/>
                <c:pt idx="0">
                  <c:v>35 to 64</c:v>
                </c:pt>
              </c:strCache>
            </c:strRef>
          </c:tx>
          <c:spPr>
            <a:ln w="38100" cap="rnd">
              <a:solidFill>
                <a:srgbClr val="7FCFEF"/>
              </a:solidFill>
              <a:round/>
            </a:ln>
            <a:effectLst/>
          </c:spPr>
          <c:marker>
            <c:symbol val="none"/>
          </c:marker>
          <c:cat>
            <c:numRef>
              <c:f>Sheet1!$P$6:$AC$6</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Sheet1!$P$8:$AC$8</c:f>
              <c:numCache>
                <c:formatCode>_(* #,##0_);_(* \(#,##0\);_(* "-"??_);_(@_)</c:formatCode>
                <c:ptCount val="14"/>
                <c:pt idx="0">
                  <c:v>0</c:v>
                </c:pt>
                <c:pt idx="1">
                  <c:v>-567742</c:v>
                </c:pt>
                <c:pt idx="2">
                  <c:v>-1269451</c:v>
                </c:pt>
                <c:pt idx="3">
                  <c:v>-1941146</c:v>
                </c:pt>
                <c:pt idx="4">
                  <c:v>-2404639</c:v>
                </c:pt>
                <c:pt idx="5">
                  <c:v>-2520626</c:v>
                </c:pt>
                <c:pt idx="6">
                  <c:v>-2660432</c:v>
                </c:pt>
                <c:pt idx="7">
                  <c:v>-2142746</c:v>
                </c:pt>
                <c:pt idx="8">
                  <c:v>-2134496</c:v>
                </c:pt>
                <c:pt idx="9">
                  <c:v>-2134249</c:v>
                </c:pt>
                <c:pt idx="10">
                  <c:v>-1048636</c:v>
                </c:pt>
                <c:pt idx="11">
                  <c:v>272574</c:v>
                </c:pt>
                <c:pt idx="12">
                  <c:v>345334</c:v>
                </c:pt>
                <c:pt idx="13">
                  <c:v>630087</c:v>
                </c:pt>
              </c:numCache>
            </c:numRef>
          </c:val>
          <c:smooth val="1"/>
          <c:extLst>
            <c:ext xmlns:c16="http://schemas.microsoft.com/office/drawing/2014/chart" uri="{C3380CC4-5D6E-409C-BE32-E72D297353CC}">
              <c16:uniqueId val="{00000001-FFD1-44E1-8906-5EDC810824BA}"/>
            </c:ext>
          </c:extLst>
        </c:ser>
        <c:ser>
          <c:idx val="2"/>
          <c:order val="2"/>
          <c:tx>
            <c:strRef>
              <c:f>Sheet1!$J$9</c:f>
              <c:strCache>
                <c:ptCount val="1"/>
                <c:pt idx="0">
                  <c:v>65 and older</c:v>
                </c:pt>
              </c:strCache>
            </c:strRef>
          </c:tx>
          <c:spPr>
            <a:ln w="38100" cap="rnd">
              <a:solidFill>
                <a:srgbClr val="CE6700"/>
              </a:solidFill>
              <a:round/>
            </a:ln>
            <a:effectLst/>
          </c:spPr>
          <c:marker>
            <c:symbol val="none"/>
          </c:marker>
          <c:cat>
            <c:numRef>
              <c:f>Sheet1!$P$6:$AC$6</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Sheet1!$P$9:$AC$9</c:f>
              <c:numCache>
                <c:formatCode>_(* #,##0_);_(* \(#,##0\);_(* "-"??_);_(@_)</c:formatCode>
                <c:ptCount val="14"/>
                <c:pt idx="0">
                  <c:v>0</c:v>
                </c:pt>
                <c:pt idx="1">
                  <c:v>846478</c:v>
                </c:pt>
                <c:pt idx="2">
                  <c:v>1743506</c:v>
                </c:pt>
                <c:pt idx="3">
                  <c:v>2231360</c:v>
                </c:pt>
                <c:pt idx="4">
                  <c:v>2899578</c:v>
                </c:pt>
                <c:pt idx="5">
                  <c:v>3541392</c:v>
                </c:pt>
                <c:pt idx="6">
                  <c:v>4150203</c:v>
                </c:pt>
                <c:pt idx="7">
                  <c:v>4936263</c:v>
                </c:pt>
                <c:pt idx="8">
                  <c:v>5824473</c:v>
                </c:pt>
                <c:pt idx="9">
                  <c:v>6661909</c:v>
                </c:pt>
                <c:pt idx="10">
                  <c:v>7653655</c:v>
                </c:pt>
                <c:pt idx="11">
                  <c:v>7908386</c:v>
                </c:pt>
                <c:pt idx="12">
                  <c:v>8700924</c:v>
                </c:pt>
                <c:pt idx="13">
                  <c:v>9589224</c:v>
                </c:pt>
              </c:numCache>
            </c:numRef>
          </c:val>
          <c:smooth val="1"/>
          <c:extLst>
            <c:ext xmlns:c16="http://schemas.microsoft.com/office/drawing/2014/chart" uri="{C3380CC4-5D6E-409C-BE32-E72D297353CC}">
              <c16:uniqueId val="{00000002-FFD1-44E1-8906-5EDC810824BA}"/>
            </c:ext>
          </c:extLst>
        </c:ser>
        <c:dLbls>
          <c:showLegendKey val="0"/>
          <c:showVal val="0"/>
          <c:showCatName val="0"/>
          <c:showSerName val="0"/>
          <c:showPercent val="0"/>
          <c:showBubbleSize val="0"/>
        </c:dLbls>
        <c:smooth val="0"/>
        <c:axId val="177698704"/>
        <c:axId val="177701104"/>
      </c:lineChart>
      <c:catAx>
        <c:axId val="177698704"/>
        <c:scaling>
          <c:orientation val="minMax"/>
        </c:scaling>
        <c:delete val="0"/>
        <c:axPos val="b"/>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77701104"/>
        <c:crosses val="autoZero"/>
        <c:auto val="1"/>
        <c:lblAlgn val="ctr"/>
        <c:lblOffset val="100"/>
        <c:noMultiLvlLbl val="0"/>
      </c:catAx>
      <c:valAx>
        <c:axId val="177701104"/>
        <c:scaling>
          <c:orientation val="minMax"/>
          <c:max val="10000000"/>
        </c:scaling>
        <c:delete val="0"/>
        <c:axPos val="l"/>
        <c:majorGridlines>
          <c:spPr>
            <a:ln w="9525" cap="flat" cmpd="sng" algn="ctr">
              <a:solidFill>
                <a:schemeClr val="bg1">
                  <a:lumMod val="9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77698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Segoe UI Semibold" panose="020B0702040204020203" pitchFamily="34" charset="0"/>
              <a:ea typeface="+mn-ea"/>
              <a:cs typeface="Segoe UI Semibold" panose="020B0702040204020203" pitchFamily="34" charset="0"/>
            </a:defRPr>
          </a:pPr>
          <a:endParaRPr lang="en-US"/>
        </a:p>
      </c:txPr>
    </c:legend>
    <c:plotVisOnly val="1"/>
    <c:dispBlanksAs val="zero"/>
    <c:showDLblsOverMax val="0"/>
  </c:chart>
  <c:spPr>
    <a:noFill/>
    <a:ln>
      <a:noFill/>
    </a:ln>
    <a:effectLst/>
  </c:spPr>
  <c:txPr>
    <a:bodyPr/>
    <a:lstStyle/>
    <a:p>
      <a:pPr>
        <a:defRPr sz="1000">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1"/>
          <c:order val="1"/>
          <c:tx>
            <c:strRef>
              <c:f>'2023'!$G$7</c:f>
              <c:strCache>
                <c:ptCount val="1"/>
                <c:pt idx="0">
                  <c:v>Single Family Home</c:v>
                </c:pt>
              </c:strCache>
            </c:strRef>
          </c:tx>
          <c:spPr>
            <a:solidFill>
              <a:srgbClr val="CE6700"/>
            </a:solidFill>
            <a:ln>
              <a:noFill/>
            </a:ln>
            <a:effectLst/>
          </c:spPr>
          <c:invertIfNegative val="0"/>
          <c:cat>
            <c:strRef>
              <c:f>'2023'!$B$8:$B$88</c:f>
              <c:strCache>
                <c:ptCount val="81"/>
                <c:pt idx="0">
                  <c:v>Under 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strCache>
            </c:strRef>
          </c:cat>
          <c:val>
            <c:numRef>
              <c:f>'2023'!$G$8:$G$88</c:f>
              <c:numCache>
                <c:formatCode>#,##0.00</c:formatCode>
                <c:ptCount val="81"/>
                <c:pt idx="0">
                  <c:v>2577675</c:v>
                </c:pt>
                <c:pt idx="1">
                  <c:v>2803487</c:v>
                </c:pt>
                <c:pt idx="2">
                  <c:v>2934062</c:v>
                </c:pt>
                <c:pt idx="3">
                  <c:v>3069990</c:v>
                </c:pt>
                <c:pt idx="4">
                  <c:v>3149639</c:v>
                </c:pt>
                <c:pt idx="5">
                  <c:v>3112211</c:v>
                </c:pt>
                <c:pt idx="6">
                  <c:v>3181959</c:v>
                </c:pt>
                <c:pt idx="7">
                  <c:v>3261078</c:v>
                </c:pt>
                <c:pt idx="8">
                  <c:v>3334789</c:v>
                </c:pt>
                <c:pt idx="9">
                  <c:v>3387356</c:v>
                </c:pt>
                <c:pt idx="10">
                  <c:v>3507763</c:v>
                </c:pt>
                <c:pt idx="11">
                  <c:v>3555520</c:v>
                </c:pt>
                <c:pt idx="12">
                  <c:v>3622033</c:v>
                </c:pt>
                <c:pt idx="13">
                  <c:v>3719319</c:v>
                </c:pt>
                <c:pt idx="14">
                  <c:v>3757438</c:v>
                </c:pt>
                <c:pt idx="15">
                  <c:v>3739657</c:v>
                </c:pt>
                <c:pt idx="16">
                  <c:v>3720731</c:v>
                </c:pt>
                <c:pt idx="17">
                  <c:v>3662391</c:v>
                </c:pt>
                <c:pt idx="18">
                  <c:v>3071277</c:v>
                </c:pt>
                <c:pt idx="19">
                  <c:v>2527976</c:v>
                </c:pt>
                <c:pt idx="20">
                  <c:v>2684849</c:v>
                </c:pt>
                <c:pt idx="21">
                  <c:v>2674189</c:v>
                </c:pt>
                <c:pt idx="22">
                  <c:v>2676704</c:v>
                </c:pt>
                <c:pt idx="23">
                  <c:v>2656154</c:v>
                </c:pt>
                <c:pt idx="24">
                  <c:v>2603245</c:v>
                </c:pt>
                <c:pt idx="25">
                  <c:v>2634871</c:v>
                </c:pt>
                <c:pt idx="26">
                  <c:v>2647459</c:v>
                </c:pt>
                <c:pt idx="27">
                  <c:v>2714707</c:v>
                </c:pt>
                <c:pt idx="28">
                  <c:v>2768586</c:v>
                </c:pt>
                <c:pt idx="29">
                  <c:v>2868395</c:v>
                </c:pt>
                <c:pt idx="30">
                  <c:v>3053190</c:v>
                </c:pt>
                <c:pt idx="31">
                  <c:v>2969448</c:v>
                </c:pt>
                <c:pt idx="32">
                  <c:v>3078748</c:v>
                </c:pt>
                <c:pt idx="33">
                  <c:v>3138059</c:v>
                </c:pt>
                <c:pt idx="34">
                  <c:v>3155625</c:v>
                </c:pt>
                <c:pt idx="35">
                  <c:v>3275734</c:v>
                </c:pt>
                <c:pt idx="36">
                  <c:v>3263856</c:v>
                </c:pt>
                <c:pt idx="37">
                  <c:v>3285628</c:v>
                </c:pt>
                <c:pt idx="38">
                  <c:v>3314696</c:v>
                </c:pt>
                <c:pt idx="39">
                  <c:v>3311355</c:v>
                </c:pt>
                <c:pt idx="40">
                  <c:v>3511224</c:v>
                </c:pt>
                <c:pt idx="41">
                  <c:v>3312595</c:v>
                </c:pt>
                <c:pt idx="42">
                  <c:v>3349323</c:v>
                </c:pt>
                <c:pt idx="43">
                  <c:v>3280744</c:v>
                </c:pt>
                <c:pt idx="44">
                  <c:v>3255472</c:v>
                </c:pt>
                <c:pt idx="45">
                  <c:v>3212860</c:v>
                </c:pt>
                <c:pt idx="46">
                  <c:v>3160624</c:v>
                </c:pt>
                <c:pt idx="47">
                  <c:v>3225723</c:v>
                </c:pt>
                <c:pt idx="48">
                  <c:v>3308654</c:v>
                </c:pt>
                <c:pt idx="49">
                  <c:v>3324076</c:v>
                </c:pt>
                <c:pt idx="50">
                  <c:v>3484237</c:v>
                </c:pt>
                <c:pt idx="51">
                  <c:v>3343051</c:v>
                </c:pt>
                <c:pt idx="52">
                  <c:v>3417893</c:v>
                </c:pt>
                <c:pt idx="53">
                  <c:v>3422200</c:v>
                </c:pt>
                <c:pt idx="54">
                  <c:v>3433492</c:v>
                </c:pt>
                <c:pt idx="55">
                  <c:v>3442941</c:v>
                </c:pt>
                <c:pt idx="56">
                  <c:v>3457216</c:v>
                </c:pt>
                <c:pt idx="57">
                  <c:v>3544514</c:v>
                </c:pt>
                <c:pt idx="58">
                  <c:v>3622822</c:v>
                </c:pt>
                <c:pt idx="59">
                  <c:v>3622277</c:v>
                </c:pt>
                <c:pt idx="60">
                  <c:v>3758205</c:v>
                </c:pt>
                <c:pt idx="61">
                  <c:v>3630652</c:v>
                </c:pt>
                <c:pt idx="62">
                  <c:v>3630570</c:v>
                </c:pt>
                <c:pt idx="63">
                  <c:v>3504008</c:v>
                </c:pt>
                <c:pt idx="64">
                  <c:v>3450138</c:v>
                </c:pt>
                <c:pt idx="65">
                  <c:v>3317328</c:v>
                </c:pt>
                <c:pt idx="66">
                  <c:v>3161647</c:v>
                </c:pt>
                <c:pt idx="67">
                  <c:v>3052739</c:v>
                </c:pt>
                <c:pt idx="68">
                  <c:v>2943100</c:v>
                </c:pt>
                <c:pt idx="69">
                  <c:v>2853887</c:v>
                </c:pt>
                <c:pt idx="70">
                  <c:v>2788435</c:v>
                </c:pt>
                <c:pt idx="71">
                  <c:v>2607614</c:v>
                </c:pt>
                <c:pt idx="72">
                  <c:v>2520403</c:v>
                </c:pt>
                <c:pt idx="73">
                  <c:v>2295658</c:v>
                </c:pt>
                <c:pt idx="74">
                  <c:v>2200291</c:v>
                </c:pt>
                <c:pt idx="75">
                  <c:v>1965990</c:v>
                </c:pt>
                <c:pt idx="76">
                  <c:v>1772317</c:v>
                </c:pt>
                <c:pt idx="77">
                  <c:v>1552628</c:v>
                </c:pt>
                <c:pt idx="78">
                  <c:v>1452460</c:v>
                </c:pt>
                <c:pt idx="79">
                  <c:v>1334388</c:v>
                </c:pt>
                <c:pt idx="80">
                  <c:v>1230892</c:v>
                </c:pt>
              </c:numCache>
            </c:numRef>
          </c:val>
          <c:extLst>
            <c:ext xmlns:c16="http://schemas.microsoft.com/office/drawing/2014/chart" uri="{C3380CC4-5D6E-409C-BE32-E72D297353CC}">
              <c16:uniqueId val="{00000000-5159-43C7-8E75-E82FB502F0F5}"/>
            </c:ext>
          </c:extLst>
        </c:ser>
        <c:ser>
          <c:idx val="2"/>
          <c:order val="2"/>
          <c:tx>
            <c:strRef>
              <c:f>'2023'!$H$7</c:f>
              <c:strCache>
                <c:ptCount val="1"/>
                <c:pt idx="0">
                  <c:v>Townhome</c:v>
                </c:pt>
              </c:strCache>
            </c:strRef>
          </c:tx>
          <c:spPr>
            <a:solidFill>
              <a:schemeClr val="accent3"/>
            </a:solidFill>
            <a:ln>
              <a:noFill/>
            </a:ln>
            <a:effectLst/>
          </c:spPr>
          <c:invertIfNegative val="0"/>
          <c:cat>
            <c:strRef>
              <c:f>'2023'!$B$8:$B$88</c:f>
              <c:strCache>
                <c:ptCount val="81"/>
                <c:pt idx="0">
                  <c:v>Under 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strCache>
            </c:strRef>
          </c:cat>
          <c:val>
            <c:numRef>
              <c:f>'2023'!$H$8:$H$88</c:f>
              <c:numCache>
                <c:formatCode>#,##0.00</c:formatCode>
                <c:ptCount val="81"/>
                <c:pt idx="0">
                  <c:v>244543</c:v>
                </c:pt>
                <c:pt idx="1">
                  <c:v>255425</c:v>
                </c:pt>
                <c:pt idx="2">
                  <c:v>257523</c:v>
                </c:pt>
                <c:pt idx="3">
                  <c:v>258468</c:v>
                </c:pt>
                <c:pt idx="4">
                  <c:v>252076</c:v>
                </c:pt>
                <c:pt idx="5">
                  <c:v>240441</c:v>
                </c:pt>
                <c:pt idx="6">
                  <c:v>241593</c:v>
                </c:pt>
                <c:pt idx="7">
                  <c:v>240092</c:v>
                </c:pt>
                <c:pt idx="8">
                  <c:v>243359</c:v>
                </c:pt>
                <c:pt idx="9">
                  <c:v>250141</c:v>
                </c:pt>
                <c:pt idx="10">
                  <c:v>242307</c:v>
                </c:pt>
                <c:pt idx="11">
                  <c:v>253775</c:v>
                </c:pt>
                <c:pt idx="12">
                  <c:v>242948</c:v>
                </c:pt>
                <c:pt idx="13">
                  <c:v>247761</c:v>
                </c:pt>
                <c:pt idx="14">
                  <c:v>250810</c:v>
                </c:pt>
                <c:pt idx="15">
                  <c:v>240501</c:v>
                </c:pt>
                <c:pt idx="16">
                  <c:v>233585</c:v>
                </c:pt>
                <c:pt idx="17">
                  <c:v>226304</c:v>
                </c:pt>
                <c:pt idx="18">
                  <c:v>203526</c:v>
                </c:pt>
                <c:pt idx="19">
                  <c:v>181532</c:v>
                </c:pt>
                <c:pt idx="20">
                  <c:v>214948</c:v>
                </c:pt>
                <c:pt idx="21">
                  <c:v>236947</c:v>
                </c:pt>
                <c:pt idx="22">
                  <c:v>242964</c:v>
                </c:pt>
                <c:pt idx="23">
                  <c:v>258238</c:v>
                </c:pt>
                <c:pt idx="24">
                  <c:v>262988</c:v>
                </c:pt>
                <c:pt idx="25">
                  <c:v>287474</c:v>
                </c:pt>
                <c:pt idx="26">
                  <c:v>296814</c:v>
                </c:pt>
                <c:pt idx="27">
                  <c:v>306857</c:v>
                </c:pt>
                <c:pt idx="28">
                  <c:v>329038</c:v>
                </c:pt>
                <c:pt idx="29">
                  <c:v>317983</c:v>
                </c:pt>
                <c:pt idx="30">
                  <c:v>343419</c:v>
                </c:pt>
                <c:pt idx="31">
                  <c:v>325753</c:v>
                </c:pt>
                <c:pt idx="32">
                  <c:v>328786</c:v>
                </c:pt>
                <c:pt idx="33">
                  <c:v>317038</c:v>
                </c:pt>
                <c:pt idx="34">
                  <c:v>321643</c:v>
                </c:pt>
                <c:pt idx="35">
                  <c:v>313035</c:v>
                </c:pt>
                <c:pt idx="36">
                  <c:v>300276</c:v>
                </c:pt>
                <c:pt idx="37">
                  <c:v>295492</c:v>
                </c:pt>
                <c:pt idx="38">
                  <c:v>281588</c:v>
                </c:pt>
                <c:pt idx="39">
                  <c:v>279788</c:v>
                </c:pt>
                <c:pt idx="40">
                  <c:v>282570</c:v>
                </c:pt>
                <c:pt idx="41">
                  <c:v>264498</c:v>
                </c:pt>
                <c:pt idx="42">
                  <c:v>264760</c:v>
                </c:pt>
                <c:pt idx="43">
                  <c:v>246022</c:v>
                </c:pt>
                <c:pt idx="44">
                  <c:v>244838</c:v>
                </c:pt>
                <c:pt idx="45">
                  <c:v>231985</c:v>
                </c:pt>
                <c:pt idx="46">
                  <c:v>223863</c:v>
                </c:pt>
                <c:pt idx="47">
                  <c:v>228822</c:v>
                </c:pt>
                <c:pt idx="48">
                  <c:v>233259</c:v>
                </c:pt>
                <c:pt idx="49">
                  <c:v>229768</c:v>
                </c:pt>
                <c:pt idx="50">
                  <c:v>242808</c:v>
                </c:pt>
                <c:pt idx="51">
                  <c:v>232084</c:v>
                </c:pt>
                <c:pt idx="52">
                  <c:v>223197</c:v>
                </c:pt>
                <c:pt idx="53">
                  <c:v>227051</c:v>
                </c:pt>
                <c:pt idx="54">
                  <c:v>219351</c:v>
                </c:pt>
                <c:pt idx="55">
                  <c:v>220470</c:v>
                </c:pt>
                <c:pt idx="56">
                  <c:v>224086</c:v>
                </c:pt>
                <c:pt idx="57">
                  <c:v>226478</c:v>
                </c:pt>
                <c:pt idx="58">
                  <c:v>229960</c:v>
                </c:pt>
                <c:pt idx="59">
                  <c:v>235092</c:v>
                </c:pt>
                <c:pt idx="60">
                  <c:v>238209</c:v>
                </c:pt>
                <c:pt idx="61">
                  <c:v>231704</c:v>
                </c:pt>
                <c:pt idx="62">
                  <c:v>227308</c:v>
                </c:pt>
                <c:pt idx="63">
                  <c:v>218852</c:v>
                </c:pt>
                <c:pt idx="64">
                  <c:v>217860</c:v>
                </c:pt>
                <c:pt idx="65">
                  <c:v>214498</c:v>
                </c:pt>
                <c:pt idx="66">
                  <c:v>202652</c:v>
                </c:pt>
                <c:pt idx="67">
                  <c:v>199501</c:v>
                </c:pt>
                <c:pt idx="68">
                  <c:v>194311</c:v>
                </c:pt>
                <c:pt idx="69">
                  <c:v>192646</c:v>
                </c:pt>
                <c:pt idx="70">
                  <c:v>186775</c:v>
                </c:pt>
                <c:pt idx="71">
                  <c:v>188077</c:v>
                </c:pt>
                <c:pt idx="72">
                  <c:v>181713</c:v>
                </c:pt>
                <c:pt idx="73">
                  <c:v>167515</c:v>
                </c:pt>
                <c:pt idx="74">
                  <c:v>163633</c:v>
                </c:pt>
                <c:pt idx="75">
                  <c:v>147545</c:v>
                </c:pt>
                <c:pt idx="76">
                  <c:v>135315</c:v>
                </c:pt>
                <c:pt idx="77">
                  <c:v>121478</c:v>
                </c:pt>
                <c:pt idx="78">
                  <c:v>111804</c:v>
                </c:pt>
                <c:pt idx="79">
                  <c:v>105578</c:v>
                </c:pt>
                <c:pt idx="80">
                  <c:v>97662</c:v>
                </c:pt>
              </c:numCache>
            </c:numRef>
          </c:val>
          <c:extLst>
            <c:ext xmlns:c16="http://schemas.microsoft.com/office/drawing/2014/chart" uri="{C3380CC4-5D6E-409C-BE32-E72D297353CC}">
              <c16:uniqueId val="{00000001-5159-43C7-8E75-E82FB502F0F5}"/>
            </c:ext>
          </c:extLst>
        </c:ser>
        <c:ser>
          <c:idx val="6"/>
          <c:order val="3"/>
          <c:tx>
            <c:strRef>
              <c:f>'2023'!$K$7</c:f>
              <c:strCache>
                <c:ptCount val="1"/>
                <c:pt idx="0">
                  <c:v>Duplex/Triplex/Quadplex</c:v>
                </c:pt>
              </c:strCache>
            </c:strRef>
          </c:tx>
          <c:spPr>
            <a:solidFill>
              <a:srgbClr val="7FCFEF"/>
            </a:solidFill>
            <a:ln>
              <a:noFill/>
            </a:ln>
            <a:effectLst/>
          </c:spPr>
          <c:invertIfNegative val="0"/>
          <c:val>
            <c:numRef>
              <c:f>'2023'!$K$8:$K$88</c:f>
              <c:numCache>
                <c:formatCode>#,##0.00</c:formatCode>
                <c:ptCount val="81"/>
                <c:pt idx="0">
                  <c:v>297503</c:v>
                </c:pt>
                <c:pt idx="1">
                  <c:v>300221</c:v>
                </c:pt>
                <c:pt idx="2">
                  <c:v>300306</c:v>
                </c:pt>
                <c:pt idx="3">
                  <c:v>303867</c:v>
                </c:pt>
                <c:pt idx="4">
                  <c:v>311081</c:v>
                </c:pt>
                <c:pt idx="5">
                  <c:v>282919</c:v>
                </c:pt>
                <c:pt idx="6">
                  <c:v>285835</c:v>
                </c:pt>
                <c:pt idx="7">
                  <c:v>283036</c:v>
                </c:pt>
                <c:pt idx="8">
                  <c:v>276548</c:v>
                </c:pt>
                <c:pt idx="9">
                  <c:v>274627</c:v>
                </c:pt>
                <c:pt idx="10">
                  <c:v>277082</c:v>
                </c:pt>
                <c:pt idx="11">
                  <c:v>270464</c:v>
                </c:pt>
                <c:pt idx="12">
                  <c:v>277514</c:v>
                </c:pt>
                <c:pt idx="13">
                  <c:v>267484</c:v>
                </c:pt>
                <c:pt idx="14">
                  <c:v>272537</c:v>
                </c:pt>
                <c:pt idx="15">
                  <c:v>253522</c:v>
                </c:pt>
                <c:pt idx="16">
                  <c:v>246491</c:v>
                </c:pt>
                <c:pt idx="17">
                  <c:v>238791</c:v>
                </c:pt>
                <c:pt idx="18">
                  <c:v>233045</c:v>
                </c:pt>
                <c:pt idx="19">
                  <c:v>257308</c:v>
                </c:pt>
                <c:pt idx="20">
                  <c:v>331590</c:v>
                </c:pt>
                <c:pt idx="21">
                  <c:v>377813</c:v>
                </c:pt>
                <c:pt idx="22">
                  <c:v>392479</c:v>
                </c:pt>
                <c:pt idx="23">
                  <c:v>421966</c:v>
                </c:pt>
                <c:pt idx="24">
                  <c:v>424891</c:v>
                </c:pt>
                <c:pt idx="25">
                  <c:v>458321</c:v>
                </c:pt>
                <c:pt idx="26">
                  <c:v>454764</c:v>
                </c:pt>
                <c:pt idx="27">
                  <c:v>463526</c:v>
                </c:pt>
                <c:pt idx="28">
                  <c:v>453868</c:v>
                </c:pt>
                <c:pt idx="29">
                  <c:v>441700</c:v>
                </c:pt>
                <c:pt idx="30">
                  <c:v>457352</c:v>
                </c:pt>
                <c:pt idx="31">
                  <c:v>412573</c:v>
                </c:pt>
                <c:pt idx="32">
                  <c:v>399733</c:v>
                </c:pt>
                <c:pt idx="33">
                  <c:v>381356</c:v>
                </c:pt>
                <c:pt idx="34">
                  <c:v>360747</c:v>
                </c:pt>
                <c:pt idx="35">
                  <c:v>365437</c:v>
                </c:pt>
                <c:pt idx="36">
                  <c:v>329818</c:v>
                </c:pt>
                <c:pt idx="37">
                  <c:v>310848</c:v>
                </c:pt>
                <c:pt idx="38">
                  <c:v>306380</c:v>
                </c:pt>
                <c:pt idx="39">
                  <c:v>292157</c:v>
                </c:pt>
                <c:pt idx="40">
                  <c:v>323401</c:v>
                </c:pt>
                <c:pt idx="41">
                  <c:v>282993</c:v>
                </c:pt>
                <c:pt idx="42">
                  <c:v>271559</c:v>
                </c:pt>
                <c:pt idx="43">
                  <c:v>263554</c:v>
                </c:pt>
                <c:pt idx="44">
                  <c:v>257155</c:v>
                </c:pt>
                <c:pt idx="45">
                  <c:v>252766</c:v>
                </c:pt>
                <c:pt idx="46">
                  <c:v>237439</c:v>
                </c:pt>
                <c:pt idx="47">
                  <c:v>235721</c:v>
                </c:pt>
                <c:pt idx="48">
                  <c:v>236252</c:v>
                </c:pt>
                <c:pt idx="49">
                  <c:v>230839</c:v>
                </c:pt>
                <c:pt idx="50">
                  <c:v>254677</c:v>
                </c:pt>
                <c:pt idx="51">
                  <c:v>226755</c:v>
                </c:pt>
                <c:pt idx="52">
                  <c:v>230092</c:v>
                </c:pt>
                <c:pt idx="53">
                  <c:v>231539</c:v>
                </c:pt>
                <c:pt idx="54">
                  <c:v>231981</c:v>
                </c:pt>
                <c:pt idx="55">
                  <c:v>234346</c:v>
                </c:pt>
                <c:pt idx="56">
                  <c:v>226051</c:v>
                </c:pt>
                <c:pt idx="57">
                  <c:v>227342</c:v>
                </c:pt>
                <c:pt idx="58">
                  <c:v>233752</c:v>
                </c:pt>
                <c:pt idx="59">
                  <c:v>230605</c:v>
                </c:pt>
                <c:pt idx="60">
                  <c:v>238231</c:v>
                </c:pt>
                <c:pt idx="61">
                  <c:v>217392</c:v>
                </c:pt>
                <c:pt idx="62">
                  <c:v>217215</c:v>
                </c:pt>
                <c:pt idx="63">
                  <c:v>213219</c:v>
                </c:pt>
                <c:pt idx="64">
                  <c:v>206969</c:v>
                </c:pt>
                <c:pt idx="65">
                  <c:v>198338</c:v>
                </c:pt>
                <c:pt idx="66">
                  <c:v>185208</c:v>
                </c:pt>
                <c:pt idx="67">
                  <c:v>170855</c:v>
                </c:pt>
                <c:pt idx="68">
                  <c:v>161655</c:v>
                </c:pt>
                <c:pt idx="69">
                  <c:v>158764</c:v>
                </c:pt>
                <c:pt idx="70">
                  <c:v>154348</c:v>
                </c:pt>
                <c:pt idx="71">
                  <c:v>136117</c:v>
                </c:pt>
                <c:pt idx="72">
                  <c:v>130724</c:v>
                </c:pt>
                <c:pt idx="73">
                  <c:v>122948</c:v>
                </c:pt>
                <c:pt idx="74">
                  <c:v>113845</c:v>
                </c:pt>
                <c:pt idx="75">
                  <c:v>104966</c:v>
                </c:pt>
                <c:pt idx="76">
                  <c:v>92508</c:v>
                </c:pt>
                <c:pt idx="77">
                  <c:v>83769</c:v>
                </c:pt>
                <c:pt idx="78">
                  <c:v>77718</c:v>
                </c:pt>
                <c:pt idx="79">
                  <c:v>71580</c:v>
                </c:pt>
                <c:pt idx="80">
                  <c:v>70782</c:v>
                </c:pt>
              </c:numCache>
            </c:numRef>
          </c:val>
          <c:extLst>
            <c:ext xmlns:c16="http://schemas.microsoft.com/office/drawing/2014/chart" uri="{C3380CC4-5D6E-409C-BE32-E72D297353CC}">
              <c16:uniqueId val="{00000002-5159-43C7-8E75-E82FB502F0F5}"/>
            </c:ext>
          </c:extLst>
        </c:ser>
        <c:ser>
          <c:idx val="5"/>
          <c:order val="6"/>
          <c:tx>
            <c:strRef>
              <c:f>'2023'!$L$7</c:f>
              <c:strCache>
                <c:ptCount val="1"/>
                <c:pt idx="0">
                  <c:v>Apartment/Condo</c:v>
                </c:pt>
              </c:strCache>
            </c:strRef>
          </c:tx>
          <c:spPr>
            <a:solidFill>
              <a:srgbClr val="232D4B"/>
            </a:solidFill>
            <a:ln>
              <a:noFill/>
            </a:ln>
            <a:effectLst/>
          </c:spPr>
          <c:invertIfNegative val="0"/>
          <c:cat>
            <c:strRef>
              <c:f>'2023'!$B$8:$B$88</c:f>
              <c:strCache>
                <c:ptCount val="81"/>
                <c:pt idx="0">
                  <c:v>Under 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strCache>
            </c:strRef>
          </c:cat>
          <c:val>
            <c:numRef>
              <c:f>'2023'!$L$8:$L$88</c:f>
              <c:numCache>
                <c:formatCode>#,##0.00</c:formatCode>
                <c:ptCount val="81"/>
                <c:pt idx="0">
                  <c:v>531078</c:v>
                </c:pt>
                <c:pt idx="1">
                  <c:v>530216</c:v>
                </c:pt>
                <c:pt idx="2">
                  <c:v>517188</c:v>
                </c:pt>
                <c:pt idx="3">
                  <c:v>514567</c:v>
                </c:pt>
                <c:pt idx="4">
                  <c:v>509060</c:v>
                </c:pt>
                <c:pt idx="5">
                  <c:v>457088</c:v>
                </c:pt>
                <c:pt idx="6">
                  <c:v>452311</c:v>
                </c:pt>
                <c:pt idx="7">
                  <c:v>435777</c:v>
                </c:pt>
                <c:pt idx="8">
                  <c:v>434444</c:v>
                </c:pt>
                <c:pt idx="9">
                  <c:v>435957</c:v>
                </c:pt>
                <c:pt idx="10">
                  <c:v>429480</c:v>
                </c:pt>
                <c:pt idx="11">
                  <c:v>408323</c:v>
                </c:pt>
                <c:pt idx="12">
                  <c:v>415516</c:v>
                </c:pt>
                <c:pt idx="13">
                  <c:v>402215</c:v>
                </c:pt>
                <c:pt idx="14">
                  <c:v>399386</c:v>
                </c:pt>
                <c:pt idx="15">
                  <c:v>375911</c:v>
                </c:pt>
                <c:pt idx="16">
                  <c:v>354045</c:v>
                </c:pt>
                <c:pt idx="17">
                  <c:v>355700</c:v>
                </c:pt>
                <c:pt idx="18">
                  <c:v>379068</c:v>
                </c:pt>
                <c:pt idx="19">
                  <c:v>500625</c:v>
                </c:pt>
                <c:pt idx="20">
                  <c:v>735328</c:v>
                </c:pt>
                <c:pt idx="21">
                  <c:v>858876</c:v>
                </c:pt>
                <c:pt idx="22">
                  <c:v>947438</c:v>
                </c:pt>
                <c:pt idx="23">
                  <c:v>1012993</c:v>
                </c:pt>
                <c:pt idx="24">
                  <c:v>1080617</c:v>
                </c:pt>
                <c:pt idx="25">
                  <c:v>1156263</c:v>
                </c:pt>
                <c:pt idx="26">
                  <c:v>1134524</c:v>
                </c:pt>
                <c:pt idx="27">
                  <c:v>1105364</c:v>
                </c:pt>
                <c:pt idx="28">
                  <c:v>1094498</c:v>
                </c:pt>
                <c:pt idx="29">
                  <c:v>1055370</c:v>
                </c:pt>
                <c:pt idx="30">
                  <c:v>1063748</c:v>
                </c:pt>
                <c:pt idx="31">
                  <c:v>964992</c:v>
                </c:pt>
                <c:pt idx="32">
                  <c:v>910888</c:v>
                </c:pt>
                <c:pt idx="33">
                  <c:v>836238</c:v>
                </c:pt>
                <c:pt idx="34">
                  <c:v>783908</c:v>
                </c:pt>
                <c:pt idx="35">
                  <c:v>760915</c:v>
                </c:pt>
                <c:pt idx="36">
                  <c:v>695658</c:v>
                </c:pt>
                <c:pt idx="37">
                  <c:v>641282</c:v>
                </c:pt>
                <c:pt idx="38">
                  <c:v>619646</c:v>
                </c:pt>
                <c:pt idx="39">
                  <c:v>586546</c:v>
                </c:pt>
                <c:pt idx="40">
                  <c:v>592087</c:v>
                </c:pt>
                <c:pt idx="41">
                  <c:v>526616</c:v>
                </c:pt>
                <c:pt idx="42">
                  <c:v>507531</c:v>
                </c:pt>
                <c:pt idx="43">
                  <c:v>486433</c:v>
                </c:pt>
                <c:pt idx="44">
                  <c:v>462867</c:v>
                </c:pt>
                <c:pt idx="45">
                  <c:v>462421</c:v>
                </c:pt>
                <c:pt idx="46">
                  <c:v>430080</c:v>
                </c:pt>
                <c:pt idx="47">
                  <c:v>430732</c:v>
                </c:pt>
                <c:pt idx="48">
                  <c:v>444560</c:v>
                </c:pt>
                <c:pt idx="49">
                  <c:v>425979</c:v>
                </c:pt>
                <c:pt idx="50">
                  <c:v>455591</c:v>
                </c:pt>
                <c:pt idx="51">
                  <c:v>425864</c:v>
                </c:pt>
                <c:pt idx="52">
                  <c:v>422609</c:v>
                </c:pt>
                <c:pt idx="53">
                  <c:v>415006</c:v>
                </c:pt>
                <c:pt idx="54">
                  <c:v>418294</c:v>
                </c:pt>
                <c:pt idx="55">
                  <c:v>422883</c:v>
                </c:pt>
                <c:pt idx="56">
                  <c:v>416162</c:v>
                </c:pt>
                <c:pt idx="57">
                  <c:v>427215</c:v>
                </c:pt>
                <c:pt idx="58">
                  <c:v>432728</c:v>
                </c:pt>
                <c:pt idx="59">
                  <c:v>421525</c:v>
                </c:pt>
                <c:pt idx="60">
                  <c:v>445607</c:v>
                </c:pt>
                <c:pt idx="61">
                  <c:v>424442</c:v>
                </c:pt>
                <c:pt idx="62">
                  <c:v>423421</c:v>
                </c:pt>
                <c:pt idx="63">
                  <c:v>422422</c:v>
                </c:pt>
                <c:pt idx="64">
                  <c:v>405393</c:v>
                </c:pt>
                <c:pt idx="65">
                  <c:v>391518</c:v>
                </c:pt>
                <c:pt idx="66">
                  <c:v>385142</c:v>
                </c:pt>
                <c:pt idx="67">
                  <c:v>363942</c:v>
                </c:pt>
                <c:pt idx="68">
                  <c:v>354133</c:v>
                </c:pt>
                <c:pt idx="69">
                  <c:v>341818</c:v>
                </c:pt>
                <c:pt idx="70">
                  <c:v>347982</c:v>
                </c:pt>
                <c:pt idx="71">
                  <c:v>319757</c:v>
                </c:pt>
                <c:pt idx="72">
                  <c:v>317204</c:v>
                </c:pt>
                <c:pt idx="73">
                  <c:v>297553</c:v>
                </c:pt>
                <c:pt idx="74">
                  <c:v>283096</c:v>
                </c:pt>
                <c:pt idx="75">
                  <c:v>261789</c:v>
                </c:pt>
                <c:pt idx="76">
                  <c:v>237904</c:v>
                </c:pt>
                <c:pt idx="77">
                  <c:v>218135</c:v>
                </c:pt>
                <c:pt idx="78">
                  <c:v>210637</c:v>
                </c:pt>
                <c:pt idx="79">
                  <c:v>203730</c:v>
                </c:pt>
                <c:pt idx="80">
                  <c:v>198648</c:v>
                </c:pt>
              </c:numCache>
            </c:numRef>
          </c:val>
          <c:extLst>
            <c:ext xmlns:c16="http://schemas.microsoft.com/office/drawing/2014/chart" uri="{C3380CC4-5D6E-409C-BE32-E72D297353CC}">
              <c16:uniqueId val="{00000003-5159-43C7-8E75-E82FB502F0F5}"/>
            </c:ext>
          </c:extLst>
        </c:ser>
        <c:dLbls>
          <c:showLegendKey val="0"/>
          <c:showVal val="0"/>
          <c:showCatName val="0"/>
          <c:showSerName val="0"/>
          <c:showPercent val="0"/>
          <c:showBubbleSize val="0"/>
        </c:dLbls>
        <c:gapWidth val="0"/>
        <c:overlap val="100"/>
        <c:axId val="1933784207"/>
        <c:axId val="1933776527"/>
        <c:extLst>
          <c:ext xmlns:c15="http://schemas.microsoft.com/office/drawing/2012/chart" uri="{02D57815-91ED-43cb-92C2-25804820EDAC}">
            <c15:filteredBarSeries>
              <c15:ser>
                <c:idx val="0"/>
                <c:order val="0"/>
                <c:tx>
                  <c:strRef>
                    <c:extLst>
                      <c:ext uri="{02D57815-91ED-43cb-92C2-25804820EDAC}">
                        <c15:formulaRef>
                          <c15:sqref>'2023'!$F$7</c15:sqref>
                        </c15:formulaRef>
                      </c:ext>
                    </c:extLst>
                    <c:strCache>
                      <c:ptCount val="1"/>
                      <c:pt idx="0">
                        <c:v>Mobile home</c:v>
                      </c:pt>
                    </c:strCache>
                  </c:strRef>
                </c:tx>
                <c:spPr>
                  <a:solidFill>
                    <a:schemeClr val="accent1"/>
                  </a:solidFill>
                  <a:ln>
                    <a:noFill/>
                  </a:ln>
                  <a:effectLst/>
                </c:spPr>
                <c:invertIfNegative val="0"/>
                <c:cat>
                  <c:strRef>
                    <c:extLst>
                      <c:ext uri="{02D57815-91ED-43cb-92C2-25804820EDAC}">
                        <c15:formulaRef>
                          <c15:sqref>'2023'!$B$8:$B$88</c15:sqref>
                        </c15:formulaRef>
                      </c:ext>
                    </c:extLst>
                    <c:strCache>
                      <c:ptCount val="81"/>
                      <c:pt idx="0">
                        <c:v>Under 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strCache>
                  </c:strRef>
                </c:cat>
                <c:val>
                  <c:numRef>
                    <c:extLst>
                      <c:ext uri="{02D57815-91ED-43cb-92C2-25804820EDAC}">
                        <c15:formulaRef>
                          <c15:sqref>'2023'!$F$8:$F$88</c15:sqref>
                        </c15:formulaRef>
                      </c:ext>
                    </c:extLst>
                    <c:numCache>
                      <c:formatCode>General</c:formatCode>
                      <c:ptCount val="81"/>
                    </c:numCache>
                  </c:numRef>
                </c:val>
                <c:extLst>
                  <c:ext xmlns:c16="http://schemas.microsoft.com/office/drawing/2014/chart" uri="{C3380CC4-5D6E-409C-BE32-E72D297353CC}">
                    <c16:uniqueId val="{00000004-5159-43C7-8E75-E82FB502F0F5}"/>
                  </c:ext>
                </c:extLst>
              </c15:ser>
            </c15:filteredBarSeries>
            <c15:filteredBarSeries>
              <c15:ser>
                <c:idx val="3"/>
                <c:order val="4"/>
                <c:tx>
                  <c:strRef>
                    <c:extLst xmlns:c15="http://schemas.microsoft.com/office/drawing/2012/chart">
                      <c:ext xmlns:c15="http://schemas.microsoft.com/office/drawing/2012/chart" uri="{02D57815-91ED-43cb-92C2-25804820EDAC}">
                        <c15:formulaRef>
                          <c15:sqref>'2023'!$I$7</c15:sqref>
                        </c15:formulaRef>
                      </c:ext>
                    </c:extLst>
                    <c:strCache>
                      <c:ptCount val="1"/>
                      <c:pt idx="0">
                        <c:v>Duplex</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'2023'!$B$8:$B$88</c15:sqref>
                        </c15:formulaRef>
                      </c:ext>
                    </c:extLst>
                    <c:strCache>
                      <c:ptCount val="81"/>
                      <c:pt idx="0">
                        <c:v>Under 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strCache>
                  </c:strRef>
                </c:cat>
                <c:val>
                  <c:numRef>
                    <c:extLst xmlns:c15="http://schemas.microsoft.com/office/drawing/2012/chart">
                      <c:ext xmlns:c15="http://schemas.microsoft.com/office/drawing/2012/chart" uri="{02D57815-91ED-43cb-92C2-25804820EDAC}">
                        <c15:formulaRef>
                          <c15:sqref>'2023'!$I$8:$I$88</c15:sqref>
                        </c15:formulaRef>
                      </c:ext>
                    </c:extLst>
                    <c:numCache>
                      <c:formatCode>#,##0.00</c:formatCode>
                      <c:ptCount val="81"/>
                      <c:pt idx="0">
                        <c:v>134281</c:v>
                      </c:pt>
                      <c:pt idx="1">
                        <c:v>133607</c:v>
                      </c:pt>
                      <c:pt idx="2">
                        <c:v>132263</c:v>
                      </c:pt>
                      <c:pt idx="3">
                        <c:v>135054</c:v>
                      </c:pt>
                      <c:pt idx="4">
                        <c:v>140272</c:v>
                      </c:pt>
                      <c:pt idx="5">
                        <c:v>126634</c:v>
                      </c:pt>
                      <c:pt idx="6">
                        <c:v>129459</c:v>
                      </c:pt>
                      <c:pt idx="7">
                        <c:v>131066</c:v>
                      </c:pt>
                      <c:pt idx="8">
                        <c:v>130709</c:v>
                      </c:pt>
                      <c:pt idx="9">
                        <c:v>126020</c:v>
                      </c:pt>
                      <c:pt idx="10">
                        <c:v>130687</c:v>
                      </c:pt>
                      <c:pt idx="11">
                        <c:v>125113</c:v>
                      </c:pt>
                      <c:pt idx="12">
                        <c:v>128489</c:v>
                      </c:pt>
                      <c:pt idx="13">
                        <c:v>126780</c:v>
                      </c:pt>
                      <c:pt idx="14">
                        <c:v>128594</c:v>
                      </c:pt>
                      <c:pt idx="15">
                        <c:v>123116</c:v>
                      </c:pt>
                      <c:pt idx="16">
                        <c:v>115693</c:v>
                      </c:pt>
                      <c:pt idx="17">
                        <c:v>114799</c:v>
                      </c:pt>
                      <c:pt idx="18">
                        <c:v>107663</c:v>
                      </c:pt>
                      <c:pt idx="19">
                        <c:v>116696</c:v>
                      </c:pt>
                      <c:pt idx="20">
                        <c:v>144692</c:v>
                      </c:pt>
                      <c:pt idx="21">
                        <c:v>159669</c:v>
                      </c:pt>
                      <c:pt idx="22">
                        <c:v>165662</c:v>
                      </c:pt>
                      <c:pt idx="23">
                        <c:v>175724</c:v>
                      </c:pt>
                      <c:pt idx="24">
                        <c:v>174659</c:v>
                      </c:pt>
                      <c:pt idx="25">
                        <c:v>188294</c:v>
                      </c:pt>
                      <c:pt idx="26">
                        <c:v>189704</c:v>
                      </c:pt>
                      <c:pt idx="27">
                        <c:v>194969</c:v>
                      </c:pt>
                      <c:pt idx="28">
                        <c:v>188140</c:v>
                      </c:pt>
                      <c:pt idx="29">
                        <c:v>185202</c:v>
                      </c:pt>
                      <c:pt idx="30">
                        <c:v>194959</c:v>
                      </c:pt>
                      <c:pt idx="31">
                        <c:v>176731</c:v>
                      </c:pt>
                      <c:pt idx="32">
                        <c:v>170966</c:v>
                      </c:pt>
                      <c:pt idx="33">
                        <c:v>167761</c:v>
                      </c:pt>
                      <c:pt idx="34">
                        <c:v>159723</c:v>
                      </c:pt>
                      <c:pt idx="35">
                        <c:v>163096</c:v>
                      </c:pt>
                      <c:pt idx="36">
                        <c:v>147463</c:v>
                      </c:pt>
                      <c:pt idx="37">
                        <c:v>139987</c:v>
                      </c:pt>
                      <c:pt idx="38">
                        <c:v>137163</c:v>
                      </c:pt>
                      <c:pt idx="39">
                        <c:v>135309</c:v>
                      </c:pt>
                      <c:pt idx="40">
                        <c:v>149286</c:v>
                      </c:pt>
                      <c:pt idx="41">
                        <c:v>127252</c:v>
                      </c:pt>
                      <c:pt idx="42">
                        <c:v>125922</c:v>
                      </c:pt>
                      <c:pt idx="43">
                        <c:v>122649</c:v>
                      </c:pt>
                      <c:pt idx="44">
                        <c:v>120485</c:v>
                      </c:pt>
                      <c:pt idx="45">
                        <c:v>115824</c:v>
                      </c:pt>
                      <c:pt idx="46">
                        <c:v>108264</c:v>
                      </c:pt>
                      <c:pt idx="47">
                        <c:v>108108</c:v>
                      </c:pt>
                      <c:pt idx="48">
                        <c:v>109830</c:v>
                      </c:pt>
                      <c:pt idx="49">
                        <c:v>107142</c:v>
                      </c:pt>
                      <c:pt idx="50">
                        <c:v>124561</c:v>
                      </c:pt>
                      <c:pt idx="51">
                        <c:v>108730</c:v>
                      </c:pt>
                      <c:pt idx="52">
                        <c:v>112785</c:v>
                      </c:pt>
                      <c:pt idx="53">
                        <c:v>112450</c:v>
                      </c:pt>
                      <c:pt idx="54">
                        <c:v>112279</c:v>
                      </c:pt>
                      <c:pt idx="55">
                        <c:v>114219</c:v>
                      </c:pt>
                      <c:pt idx="56">
                        <c:v>110498</c:v>
                      </c:pt>
                      <c:pt idx="57">
                        <c:v>110850</c:v>
                      </c:pt>
                      <c:pt idx="58">
                        <c:v>115568</c:v>
                      </c:pt>
                      <c:pt idx="59">
                        <c:v>113809</c:v>
                      </c:pt>
                      <c:pt idx="60">
                        <c:v>119779</c:v>
                      </c:pt>
                      <c:pt idx="61">
                        <c:v>107987</c:v>
                      </c:pt>
                      <c:pt idx="62">
                        <c:v>106283</c:v>
                      </c:pt>
                      <c:pt idx="63">
                        <c:v>107662</c:v>
                      </c:pt>
                      <c:pt idx="64">
                        <c:v>104268</c:v>
                      </c:pt>
                      <c:pt idx="65">
                        <c:v>99761</c:v>
                      </c:pt>
                      <c:pt idx="66">
                        <c:v>91172</c:v>
                      </c:pt>
                      <c:pt idx="67">
                        <c:v>84301</c:v>
                      </c:pt>
                      <c:pt idx="68">
                        <c:v>80061</c:v>
                      </c:pt>
                      <c:pt idx="69">
                        <c:v>79718</c:v>
                      </c:pt>
                      <c:pt idx="70">
                        <c:v>76947</c:v>
                      </c:pt>
                      <c:pt idx="71">
                        <c:v>67008</c:v>
                      </c:pt>
                      <c:pt idx="72">
                        <c:v>64276</c:v>
                      </c:pt>
                      <c:pt idx="73">
                        <c:v>59718</c:v>
                      </c:pt>
                      <c:pt idx="74">
                        <c:v>56082</c:v>
                      </c:pt>
                      <c:pt idx="75">
                        <c:v>50580</c:v>
                      </c:pt>
                      <c:pt idx="76">
                        <c:v>46879</c:v>
                      </c:pt>
                      <c:pt idx="77">
                        <c:v>40559</c:v>
                      </c:pt>
                      <c:pt idx="78">
                        <c:v>38234</c:v>
                      </c:pt>
                      <c:pt idx="79">
                        <c:v>35265</c:v>
                      </c:pt>
                      <c:pt idx="80">
                        <c:v>34333</c:v>
                      </c:pt>
                    </c:numCache>
                  </c:numRef>
                </c:val>
                <c:extLst xmlns:c15="http://schemas.microsoft.com/office/drawing/2012/chart">
                  <c:ext xmlns:c16="http://schemas.microsoft.com/office/drawing/2014/chart" uri="{C3380CC4-5D6E-409C-BE32-E72D297353CC}">
                    <c16:uniqueId val="{00000005-5159-43C7-8E75-E82FB502F0F5}"/>
                  </c:ext>
                </c:extLst>
              </c15:ser>
            </c15:filteredBarSeries>
            <c15:filteredBarSeries>
              <c15:ser>
                <c:idx val="4"/>
                <c:order val="5"/>
                <c:tx>
                  <c:strRef>
                    <c:extLst xmlns:c15="http://schemas.microsoft.com/office/drawing/2012/chart">
                      <c:ext xmlns:c15="http://schemas.microsoft.com/office/drawing/2012/chart" uri="{02D57815-91ED-43cb-92C2-25804820EDAC}">
                        <c15:formulaRef>
                          <c15:sqref>'2023'!$J$7</c15:sqref>
                        </c15:formulaRef>
                      </c:ext>
                    </c:extLst>
                    <c:strCache>
                      <c:ptCount val="1"/>
                      <c:pt idx="0">
                        <c:v>Triplex/Quadplex</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'2023'!$B$8:$B$88</c15:sqref>
                        </c15:formulaRef>
                      </c:ext>
                    </c:extLst>
                    <c:strCache>
                      <c:ptCount val="81"/>
                      <c:pt idx="0">
                        <c:v>Under 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strCache>
                  </c:strRef>
                </c:cat>
                <c:val>
                  <c:numRef>
                    <c:extLst xmlns:c15="http://schemas.microsoft.com/office/drawing/2012/chart">
                      <c:ext xmlns:c15="http://schemas.microsoft.com/office/drawing/2012/chart" uri="{02D57815-91ED-43cb-92C2-25804820EDAC}">
                        <c15:formulaRef>
                          <c15:sqref>'2023'!$J$8:$J$88</c15:sqref>
                        </c15:formulaRef>
                      </c:ext>
                    </c:extLst>
                    <c:numCache>
                      <c:formatCode>#,##0.00</c:formatCode>
                      <c:ptCount val="81"/>
                      <c:pt idx="0">
                        <c:v>163222</c:v>
                      </c:pt>
                      <c:pt idx="1">
                        <c:v>166614</c:v>
                      </c:pt>
                      <c:pt idx="2">
                        <c:v>168043</c:v>
                      </c:pt>
                      <c:pt idx="3">
                        <c:v>168813</c:v>
                      </c:pt>
                      <c:pt idx="4">
                        <c:v>170809</c:v>
                      </c:pt>
                      <c:pt idx="5">
                        <c:v>156285</c:v>
                      </c:pt>
                      <c:pt idx="6">
                        <c:v>156376</c:v>
                      </c:pt>
                      <c:pt idx="7">
                        <c:v>151970</c:v>
                      </c:pt>
                      <c:pt idx="8">
                        <c:v>145839</c:v>
                      </c:pt>
                      <c:pt idx="9">
                        <c:v>148607</c:v>
                      </c:pt>
                      <c:pt idx="10">
                        <c:v>146395</c:v>
                      </c:pt>
                      <c:pt idx="11">
                        <c:v>145351</c:v>
                      </c:pt>
                      <c:pt idx="12">
                        <c:v>149025</c:v>
                      </c:pt>
                      <c:pt idx="13">
                        <c:v>140704</c:v>
                      </c:pt>
                      <c:pt idx="14">
                        <c:v>143943</c:v>
                      </c:pt>
                      <c:pt idx="15">
                        <c:v>130406</c:v>
                      </c:pt>
                      <c:pt idx="16">
                        <c:v>130798</c:v>
                      </c:pt>
                      <c:pt idx="17">
                        <c:v>123992</c:v>
                      </c:pt>
                      <c:pt idx="18">
                        <c:v>125382</c:v>
                      </c:pt>
                      <c:pt idx="19">
                        <c:v>140612</c:v>
                      </c:pt>
                      <c:pt idx="20">
                        <c:v>186898</c:v>
                      </c:pt>
                      <c:pt idx="21">
                        <c:v>218144</c:v>
                      </c:pt>
                      <c:pt idx="22">
                        <c:v>226817</c:v>
                      </c:pt>
                      <c:pt idx="23">
                        <c:v>246242</c:v>
                      </c:pt>
                      <c:pt idx="24">
                        <c:v>250232</c:v>
                      </c:pt>
                      <c:pt idx="25">
                        <c:v>270027</c:v>
                      </c:pt>
                      <c:pt idx="26">
                        <c:v>265060</c:v>
                      </c:pt>
                      <c:pt idx="27">
                        <c:v>268557</c:v>
                      </c:pt>
                      <c:pt idx="28">
                        <c:v>265728</c:v>
                      </c:pt>
                      <c:pt idx="29">
                        <c:v>256498</c:v>
                      </c:pt>
                      <c:pt idx="30">
                        <c:v>262393</c:v>
                      </c:pt>
                      <c:pt idx="31">
                        <c:v>235842</c:v>
                      </c:pt>
                      <c:pt idx="32">
                        <c:v>228767</c:v>
                      </c:pt>
                      <c:pt idx="33">
                        <c:v>213595</c:v>
                      </c:pt>
                      <c:pt idx="34">
                        <c:v>201024</c:v>
                      </c:pt>
                      <c:pt idx="35">
                        <c:v>202341</c:v>
                      </c:pt>
                      <c:pt idx="36">
                        <c:v>182355</c:v>
                      </c:pt>
                      <c:pt idx="37">
                        <c:v>170861</c:v>
                      </c:pt>
                      <c:pt idx="38">
                        <c:v>169217</c:v>
                      </c:pt>
                      <c:pt idx="39">
                        <c:v>156848</c:v>
                      </c:pt>
                      <c:pt idx="40">
                        <c:v>174115</c:v>
                      </c:pt>
                      <c:pt idx="41">
                        <c:v>155741</c:v>
                      </c:pt>
                      <c:pt idx="42">
                        <c:v>145637</c:v>
                      </c:pt>
                      <c:pt idx="43">
                        <c:v>140905</c:v>
                      </c:pt>
                      <c:pt idx="44">
                        <c:v>136670</c:v>
                      </c:pt>
                      <c:pt idx="45">
                        <c:v>136942</c:v>
                      </c:pt>
                      <c:pt idx="46">
                        <c:v>129175</c:v>
                      </c:pt>
                      <c:pt idx="47">
                        <c:v>127613</c:v>
                      </c:pt>
                      <c:pt idx="48">
                        <c:v>126422</c:v>
                      </c:pt>
                      <c:pt idx="49">
                        <c:v>123697</c:v>
                      </c:pt>
                      <c:pt idx="50">
                        <c:v>130116</c:v>
                      </c:pt>
                      <c:pt idx="51">
                        <c:v>118025</c:v>
                      </c:pt>
                      <c:pt idx="52">
                        <c:v>117307</c:v>
                      </c:pt>
                      <c:pt idx="53">
                        <c:v>119089</c:v>
                      </c:pt>
                      <c:pt idx="54">
                        <c:v>119702</c:v>
                      </c:pt>
                      <c:pt idx="55">
                        <c:v>120127</c:v>
                      </c:pt>
                      <c:pt idx="56">
                        <c:v>115553</c:v>
                      </c:pt>
                      <c:pt idx="57">
                        <c:v>116492</c:v>
                      </c:pt>
                      <c:pt idx="58">
                        <c:v>118184</c:v>
                      </c:pt>
                      <c:pt idx="59">
                        <c:v>116796</c:v>
                      </c:pt>
                      <c:pt idx="60">
                        <c:v>118452</c:v>
                      </c:pt>
                      <c:pt idx="61">
                        <c:v>109405</c:v>
                      </c:pt>
                      <c:pt idx="62">
                        <c:v>110932</c:v>
                      </c:pt>
                      <c:pt idx="63">
                        <c:v>105557</c:v>
                      </c:pt>
                      <c:pt idx="64">
                        <c:v>102701</c:v>
                      </c:pt>
                      <c:pt idx="65">
                        <c:v>98577</c:v>
                      </c:pt>
                      <c:pt idx="66">
                        <c:v>94036</c:v>
                      </c:pt>
                      <c:pt idx="67">
                        <c:v>86554</c:v>
                      </c:pt>
                      <c:pt idx="68">
                        <c:v>81594</c:v>
                      </c:pt>
                      <c:pt idx="69">
                        <c:v>79046</c:v>
                      </c:pt>
                      <c:pt idx="70">
                        <c:v>77401</c:v>
                      </c:pt>
                      <c:pt idx="71">
                        <c:v>69109</c:v>
                      </c:pt>
                      <c:pt idx="72">
                        <c:v>66448</c:v>
                      </c:pt>
                      <c:pt idx="73">
                        <c:v>63230</c:v>
                      </c:pt>
                      <c:pt idx="74">
                        <c:v>57763</c:v>
                      </c:pt>
                      <c:pt idx="75">
                        <c:v>54386</c:v>
                      </c:pt>
                      <c:pt idx="76">
                        <c:v>45629</c:v>
                      </c:pt>
                      <c:pt idx="77">
                        <c:v>43210</c:v>
                      </c:pt>
                      <c:pt idx="78">
                        <c:v>39484</c:v>
                      </c:pt>
                      <c:pt idx="79">
                        <c:v>36315</c:v>
                      </c:pt>
                      <c:pt idx="80">
                        <c:v>36449</c:v>
                      </c:pt>
                    </c:numCache>
                  </c:numRef>
                </c:val>
                <c:extLst xmlns:c15="http://schemas.microsoft.com/office/drawing/2012/chart">
                  <c:ext xmlns:c16="http://schemas.microsoft.com/office/drawing/2014/chart" uri="{C3380CC4-5D6E-409C-BE32-E72D297353CC}">
                    <c16:uniqueId val="{00000006-5159-43C7-8E75-E82FB502F0F5}"/>
                  </c:ext>
                </c:extLst>
              </c15:ser>
            </c15:filteredBarSeries>
          </c:ext>
        </c:extLst>
      </c:barChart>
      <c:catAx>
        <c:axId val="1933784207"/>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933776527"/>
        <c:crosses val="autoZero"/>
        <c:auto val="1"/>
        <c:lblAlgn val="ctr"/>
        <c:lblOffset val="100"/>
        <c:noMultiLvlLbl val="0"/>
      </c:catAx>
      <c:valAx>
        <c:axId val="193377652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9337842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Segoe UI Semibold" panose="020B0702040204020203" pitchFamily="34" charset="0"/>
              <a:ea typeface="+mn-ea"/>
              <a:cs typeface="Segoe UI Semibold" panose="020B07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 (2)'!$A$30</c:f>
              <c:strCache>
                <c:ptCount val="1"/>
                <c:pt idx="0">
                  <c:v>International Migration</c:v>
                </c:pt>
              </c:strCache>
            </c:strRef>
          </c:tx>
          <c:spPr>
            <a:solidFill>
              <a:srgbClr val="232D4B"/>
            </a:solidFill>
            <a:ln>
              <a:noFill/>
            </a:ln>
            <a:effectLst/>
          </c:spPr>
          <c:invertIfNegative val="0"/>
          <c:cat>
            <c:numRef>
              <c:f>'Chart (2)'!$L$29:$Y$29</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'Chart (2)'!$L$30:$Y$30</c:f>
              <c:numCache>
                <c:formatCode>_(* #,##0_);_(* \(#,##0\);_(* "-"??_);_(@_)</c:formatCode>
                <c:ptCount val="14"/>
                <c:pt idx="0">
                  <c:v>22670</c:v>
                </c:pt>
                <c:pt idx="1">
                  <c:v>37022</c:v>
                </c:pt>
                <c:pt idx="2">
                  <c:v>25577</c:v>
                </c:pt>
                <c:pt idx="3">
                  <c:v>34565</c:v>
                </c:pt>
                <c:pt idx="4">
                  <c:v>38356</c:v>
                </c:pt>
                <c:pt idx="5">
                  <c:v>35964</c:v>
                </c:pt>
                <c:pt idx="6">
                  <c:v>32895</c:v>
                </c:pt>
                <c:pt idx="7">
                  <c:v>17668</c:v>
                </c:pt>
                <c:pt idx="8">
                  <c:v>17144</c:v>
                </c:pt>
                <c:pt idx="9">
                  <c:v>12336.373333333335</c:v>
                </c:pt>
                <c:pt idx="10">
                  <c:v>14319</c:v>
                </c:pt>
                <c:pt idx="11">
                  <c:v>41157</c:v>
                </c:pt>
                <c:pt idx="12">
                  <c:v>46416</c:v>
                </c:pt>
                <c:pt idx="13">
                  <c:v>56155</c:v>
                </c:pt>
              </c:numCache>
            </c:numRef>
          </c:val>
          <c:extLst>
            <c:ext xmlns:c16="http://schemas.microsoft.com/office/drawing/2014/chart" uri="{C3380CC4-5D6E-409C-BE32-E72D297353CC}">
              <c16:uniqueId val="{00000000-2825-49A5-A069-5ECD943A871E}"/>
            </c:ext>
          </c:extLst>
        </c:ser>
        <c:dLbls>
          <c:showLegendKey val="0"/>
          <c:showVal val="0"/>
          <c:showCatName val="0"/>
          <c:showSerName val="0"/>
          <c:showPercent val="0"/>
          <c:showBubbleSize val="0"/>
        </c:dLbls>
        <c:gapWidth val="150"/>
        <c:overlap val="-27"/>
        <c:axId val="29000831"/>
        <c:axId val="29002271"/>
      </c:barChart>
      <c:catAx>
        <c:axId val="29000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29002271"/>
        <c:crosses val="autoZero"/>
        <c:auto val="1"/>
        <c:lblAlgn val="ctr"/>
        <c:lblOffset val="100"/>
        <c:noMultiLvlLbl val="0"/>
      </c:catAx>
      <c:valAx>
        <c:axId val="29002271"/>
        <c:scaling>
          <c:orientation val="minMax"/>
        </c:scaling>
        <c:delete val="0"/>
        <c:axPos val="l"/>
        <c:majorGridlines>
          <c:spPr>
            <a:ln w="9525" cap="flat" cmpd="sng" algn="ctr">
              <a:solidFill>
                <a:schemeClr val="bg1">
                  <a:lumMod val="9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290008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 (3)'!$A$28</c:f>
              <c:strCache>
                <c:ptCount val="1"/>
                <c:pt idx="0">
                  <c:v>Virginia</c:v>
                </c:pt>
              </c:strCache>
            </c:strRef>
          </c:tx>
          <c:spPr>
            <a:solidFill>
              <a:srgbClr val="232D4B"/>
            </a:solidFill>
            <a:ln>
              <a:noFill/>
            </a:ln>
            <a:effectLst/>
          </c:spPr>
          <c:invertIfNegative val="0"/>
          <c:cat>
            <c:strRef>
              <c:f>'Chart (3)'!$L$27:$Z$27</c:f>
              <c:strCache>
                <c:ptCount val="15"/>
                <c:pt idx="0">
                  <c:v>2010</c:v>
                </c:pt>
                <c:pt idx="1">
                  <c:v>2011</c:v>
                </c:pt>
                <c:pt idx="2">
                  <c:v>2012</c:v>
                </c:pt>
                <c:pt idx="3">
                  <c:v>2013</c:v>
                </c:pt>
                <c:pt idx="4">
                  <c:v>2014</c:v>
                </c:pt>
                <c:pt idx="5">
                  <c:v>2015</c:v>
                </c:pt>
                <c:pt idx="6">
                  <c:v>2016</c:v>
                </c:pt>
                <c:pt idx="7">
                  <c:v>2017</c:v>
                </c:pt>
                <c:pt idx="8">
                  <c:v>2018</c:v>
                </c:pt>
                <c:pt idx="9">
                  <c:v>2019</c:v>
                </c:pt>
                <c:pt idx="10">
                  <c:v>2020* partial</c:v>
                </c:pt>
                <c:pt idx="11">
                  <c:v>2021</c:v>
                </c:pt>
                <c:pt idx="12">
                  <c:v>2022</c:v>
                </c:pt>
                <c:pt idx="13">
                  <c:v>2023</c:v>
                </c:pt>
                <c:pt idx="14">
                  <c:v>2024</c:v>
                </c:pt>
              </c:strCache>
            </c:strRef>
          </c:cat>
          <c:val>
            <c:numRef>
              <c:f>'Chart (3)'!$L$28:$Z$28</c:f>
              <c:numCache>
                <c:formatCode>_(* #,##0_);_(* \(#,##0\);_(* "-"??_);_(@_)</c:formatCode>
                <c:ptCount val="15"/>
                <c:pt idx="0">
                  <c:v>21874</c:v>
                </c:pt>
                <c:pt idx="1">
                  <c:v>13026</c:v>
                </c:pt>
                <c:pt idx="2">
                  <c:v>4466</c:v>
                </c:pt>
                <c:pt idx="3">
                  <c:v>3113</c:v>
                </c:pt>
                <c:pt idx="4">
                  <c:v>-15987</c:v>
                </c:pt>
                <c:pt idx="5">
                  <c:v>-25367</c:v>
                </c:pt>
                <c:pt idx="6">
                  <c:v>-24979</c:v>
                </c:pt>
                <c:pt idx="7">
                  <c:v>-12473</c:v>
                </c:pt>
                <c:pt idx="8">
                  <c:v>-9317</c:v>
                </c:pt>
                <c:pt idx="9">
                  <c:v>-9136</c:v>
                </c:pt>
                <c:pt idx="10">
                  <c:v>-31</c:v>
                </c:pt>
                <c:pt idx="11">
                  <c:v>-4643</c:v>
                </c:pt>
                <c:pt idx="12">
                  <c:v>-25629</c:v>
                </c:pt>
                <c:pt idx="13">
                  <c:v>-9646</c:v>
                </c:pt>
                <c:pt idx="14">
                  <c:v>5284</c:v>
                </c:pt>
              </c:numCache>
            </c:numRef>
          </c:val>
          <c:extLst>
            <c:ext xmlns:c16="http://schemas.microsoft.com/office/drawing/2014/chart" uri="{C3380CC4-5D6E-409C-BE32-E72D297353CC}">
              <c16:uniqueId val="{00000000-D99E-44ED-8778-55559C458CA2}"/>
            </c:ext>
          </c:extLst>
        </c:ser>
        <c:dLbls>
          <c:showLegendKey val="0"/>
          <c:showVal val="0"/>
          <c:showCatName val="0"/>
          <c:showSerName val="0"/>
          <c:showPercent val="0"/>
          <c:showBubbleSize val="0"/>
        </c:dLbls>
        <c:gapWidth val="150"/>
        <c:overlap val="-27"/>
        <c:axId val="1839400143"/>
        <c:axId val="1843175007"/>
      </c:barChart>
      <c:catAx>
        <c:axId val="1839400143"/>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843175007"/>
        <c:crosses val="autoZero"/>
        <c:auto val="1"/>
        <c:lblAlgn val="ctr"/>
        <c:lblOffset val="100"/>
        <c:noMultiLvlLbl val="0"/>
      </c:catAx>
      <c:valAx>
        <c:axId val="1843175007"/>
        <c:scaling>
          <c:orientation val="minMax"/>
        </c:scaling>
        <c:delete val="0"/>
        <c:axPos val="l"/>
        <c:majorGridlines>
          <c:spPr>
            <a:ln w="9525" cap="flat" cmpd="sng" algn="ctr">
              <a:solidFill>
                <a:schemeClr val="bg1">
                  <a:lumMod val="9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8394001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 4'!$A$143</c:f>
              <c:strCache>
                <c:ptCount val="1"/>
                <c:pt idx="0">
                  <c:v>Hampton Roads</c:v>
                </c:pt>
              </c:strCache>
            </c:strRef>
          </c:tx>
          <c:spPr>
            <a:solidFill>
              <a:srgbClr val="232D4B"/>
            </a:solidFill>
            <a:ln>
              <a:noFill/>
            </a:ln>
            <a:effectLst/>
          </c:spPr>
          <c:invertIfNegative val="0"/>
          <c:cat>
            <c:numRef>
              <c:f>('Chart 4'!$Q$142,'Chart 4'!$AA$142)</c:f>
              <c:numCache>
                <c:formatCode>General</c:formatCode>
                <c:ptCount val="2"/>
                <c:pt idx="0">
                  <c:v>2014</c:v>
                </c:pt>
                <c:pt idx="1">
                  <c:v>2024</c:v>
                </c:pt>
              </c:numCache>
            </c:numRef>
          </c:cat>
          <c:val>
            <c:numRef>
              <c:f>('Chart 4'!$Q$143,'Chart 4'!$AA$143)</c:f>
              <c:numCache>
                <c:formatCode>#,##0;[Red]#,##0</c:formatCode>
                <c:ptCount val="2"/>
                <c:pt idx="0">
                  <c:v>-5121</c:v>
                </c:pt>
                <c:pt idx="1">
                  <c:v>-4292</c:v>
                </c:pt>
              </c:numCache>
              <c:extLst/>
            </c:numRef>
          </c:val>
          <c:extLst>
            <c:ext xmlns:c16="http://schemas.microsoft.com/office/drawing/2014/chart" uri="{C3380CC4-5D6E-409C-BE32-E72D297353CC}">
              <c16:uniqueId val="{00000000-27C3-47CD-9E72-401517A305B9}"/>
            </c:ext>
          </c:extLst>
        </c:ser>
        <c:ser>
          <c:idx val="1"/>
          <c:order val="1"/>
          <c:tx>
            <c:strRef>
              <c:f>'Chart 4'!$A$144</c:f>
              <c:strCache>
                <c:ptCount val="1"/>
                <c:pt idx="0">
                  <c:v>Northern Virginia</c:v>
                </c:pt>
              </c:strCache>
            </c:strRef>
          </c:tx>
          <c:spPr>
            <a:solidFill>
              <a:srgbClr val="7FCFEF"/>
            </a:solidFill>
            <a:ln>
              <a:noFill/>
            </a:ln>
            <a:effectLst/>
          </c:spPr>
          <c:invertIfNegative val="0"/>
          <c:cat>
            <c:numRef>
              <c:f>('Chart 4'!$Q$142,'Chart 4'!$AA$142)</c:f>
              <c:numCache>
                <c:formatCode>General</c:formatCode>
                <c:ptCount val="2"/>
                <c:pt idx="0">
                  <c:v>2014</c:v>
                </c:pt>
                <c:pt idx="1">
                  <c:v>2024</c:v>
                </c:pt>
              </c:numCache>
            </c:numRef>
          </c:cat>
          <c:val>
            <c:numRef>
              <c:f>('Chart 4'!$Q$144,'Chart 4'!$AA$144)</c:f>
              <c:numCache>
                <c:formatCode>#,##0;[Red]#,##0</c:formatCode>
                <c:ptCount val="2"/>
                <c:pt idx="0">
                  <c:v>-15888</c:v>
                </c:pt>
                <c:pt idx="1">
                  <c:v>-10455</c:v>
                </c:pt>
              </c:numCache>
              <c:extLst/>
            </c:numRef>
          </c:val>
          <c:extLst>
            <c:ext xmlns:c16="http://schemas.microsoft.com/office/drawing/2014/chart" uri="{C3380CC4-5D6E-409C-BE32-E72D297353CC}">
              <c16:uniqueId val="{00000001-27C3-47CD-9E72-401517A305B9}"/>
            </c:ext>
          </c:extLst>
        </c:ser>
        <c:ser>
          <c:idx val="2"/>
          <c:order val="2"/>
          <c:tx>
            <c:strRef>
              <c:f>'Chart 4'!$A$145</c:f>
              <c:strCache>
                <c:ptCount val="1"/>
                <c:pt idx="0">
                  <c:v>Richmond</c:v>
                </c:pt>
              </c:strCache>
            </c:strRef>
          </c:tx>
          <c:spPr>
            <a:solidFill>
              <a:schemeClr val="accent3"/>
            </a:solidFill>
            <a:ln>
              <a:noFill/>
            </a:ln>
            <a:effectLst/>
          </c:spPr>
          <c:invertIfNegative val="0"/>
          <c:cat>
            <c:numRef>
              <c:f>('Chart 4'!$Q$142,'Chart 4'!$AA$142)</c:f>
              <c:numCache>
                <c:formatCode>General</c:formatCode>
                <c:ptCount val="2"/>
                <c:pt idx="0">
                  <c:v>2014</c:v>
                </c:pt>
                <c:pt idx="1">
                  <c:v>2024</c:v>
                </c:pt>
              </c:numCache>
            </c:numRef>
          </c:cat>
          <c:val>
            <c:numRef>
              <c:f>('Chart 4'!$Q$145,'Chart 4'!$AA$145)</c:f>
              <c:numCache>
                <c:formatCode>#,##0;[Red]#,##0</c:formatCode>
                <c:ptCount val="2"/>
                <c:pt idx="0">
                  <c:v>4771</c:v>
                </c:pt>
                <c:pt idx="1">
                  <c:v>7346</c:v>
                </c:pt>
              </c:numCache>
              <c:extLst/>
            </c:numRef>
          </c:val>
          <c:extLst>
            <c:ext xmlns:c16="http://schemas.microsoft.com/office/drawing/2014/chart" uri="{C3380CC4-5D6E-409C-BE32-E72D297353CC}">
              <c16:uniqueId val="{00000002-27C3-47CD-9E72-401517A305B9}"/>
            </c:ext>
          </c:extLst>
        </c:ser>
        <c:ser>
          <c:idx val="3"/>
          <c:order val="3"/>
          <c:tx>
            <c:strRef>
              <c:f>'Chart 4'!$A$146</c:f>
              <c:strCache>
                <c:ptCount val="1"/>
                <c:pt idx="0">
                  <c:v>Remainder of Virginia</c:v>
                </c:pt>
              </c:strCache>
            </c:strRef>
          </c:tx>
          <c:spPr>
            <a:solidFill>
              <a:srgbClr val="CE6700"/>
            </a:solidFill>
            <a:ln>
              <a:noFill/>
            </a:ln>
            <a:effectLst/>
          </c:spPr>
          <c:invertIfNegative val="0"/>
          <c:cat>
            <c:numRef>
              <c:f>('Chart 4'!$Q$142,'Chart 4'!$AA$142)</c:f>
              <c:numCache>
                <c:formatCode>General</c:formatCode>
                <c:ptCount val="2"/>
                <c:pt idx="0">
                  <c:v>2014</c:v>
                </c:pt>
                <c:pt idx="1">
                  <c:v>2024</c:v>
                </c:pt>
              </c:numCache>
            </c:numRef>
          </c:cat>
          <c:val>
            <c:numRef>
              <c:f>('Chart 4'!$Q$146,'Chart 4'!$AA$146)</c:f>
              <c:numCache>
                <c:formatCode>#,##0;[Red]#,##0</c:formatCode>
                <c:ptCount val="2"/>
                <c:pt idx="0">
                  <c:v>124</c:v>
                </c:pt>
                <c:pt idx="1">
                  <c:v>12685</c:v>
                </c:pt>
              </c:numCache>
              <c:extLst/>
            </c:numRef>
          </c:val>
          <c:extLst>
            <c:ext xmlns:c16="http://schemas.microsoft.com/office/drawing/2014/chart" uri="{C3380CC4-5D6E-409C-BE32-E72D297353CC}">
              <c16:uniqueId val="{00000003-27C3-47CD-9E72-401517A305B9}"/>
            </c:ext>
          </c:extLst>
        </c:ser>
        <c:dLbls>
          <c:showLegendKey val="0"/>
          <c:showVal val="0"/>
          <c:showCatName val="0"/>
          <c:showSerName val="0"/>
          <c:showPercent val="0"/>
          <c:showBubbleSize val="0"/>
        </c:dLbls>
        <c:gapWidth val="219"/>
        <c:overlap val="-27"/>
        <c:axId val="1432124080"/>
        <c:axId val="1432137040"/>
      </c:barChart>
      <c:catAx>
        <c:axId val="143212408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Segoe UI Semibold" panose="020B0702040204020203" pitchFamily="34" charset="0"/>
                <a:ea typeface="+mn-ea"/>
                <a:cs typeface="Segoe UI Semibold" panose="020B0702040204020203" pitchFamily="34" charset="0"/>
              </a:defRPr>
            </a:pPr>
            <a:endParaRPr lang="en-US"/>
          </a:p>
        </c:txPr>
        <c:crossAx val="1432137040"/>
        <c:crosses val="autoZero"/>
        <c:auto val="1"/>
        <c:lblAlgn val="ctr"/>
        <c:lblOffset val="100"/>
        <c:noMultiLvlLbl val="0"/>
      </c:catAx>
      <c:valAx>
        <c:axId val="1432137040"/>
        <c:scaling>
          <c:orientation val="minMax"/>
        </c:scaling>
        <c:delete val="0"/>
        <c:axPos val="l"/>
        <c:majorGridlines>
          <c:spPr>
            <a:ln w="9525" cap="flat" cmpd="sng" algn="ctr">
              <a:solidFill>
                <a:schemeClr val="bg1">
                  <a:lumMod val="95000"/>
                </a:schemeClr>
              </a:solidFill>
              <a:round/>
            </a:ln>
            <a:effectLst/>
          </c:spPr>
        </c:majorGridlines>
        <c:numFmt formatCode="#,##0;[Red]#,##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432124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Segoe UI Semibold" panose="020B0702040204020203" pitchFamily="34" charset="0"/>
              <a:ea typeface="+mn-ea"/>
              <a:cs typeface="Segoe UI Semibold" panose="020B07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County_Migration_Trends!$A$12</c:f>
              <c:strCache>
                <c:ptCount val="1"/>
                <c:pt idx="0">
                  <c:v>Under 100k</c:v>
                </c:pt>
              </c:strCache>
            </c:strRef>
          </c:tx>
          <c:spPr>
            <a:ln w="38100" cap="rnd">
              <a:solidFill>
                <a:srgbClr val="232D4B"/>
              </a:solidFill>
              <a:round/>
            </a:ln>
            <a:effectLst/>
          </c:spPr>
          <c:marker>
            <c:symbol val="none"/>
          </c:marker>
          <c:cat>
            <c:numRef>
              <c:f>County_Migration_Trends!$K$1:$AI$1</c:f>
              <c:numCache>
                <c:formatCode>General</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f>County_Migration_Trends!$K$12:$AI$12</c:f>
              <c:numCache>
                <c:formatCode>_(* #,##0_);_(* \(#,##0\);_(* "-"??_);_(@_)</c:formatCode>
                <c:ptCount val="25"/>
                <c:pt idx="0">
                  <c:v>918</c:v>
                </c:pt>
                <c:pt idx="1">
                  <c:v>882</c:v>
                </c:pt>
                <c:pt idx="2">
                  <c:v>1067</c:v>
                </c:pt>
                <c:pt idx="3">
                  <c:v>1167</c:v>
                </c:pt>
                <c:pt idx="4">
                  <c:v>1128</c:v>
                </c:pt>
                <c:pt idx="5">
                  <c:v>1114</c:v>
                </c:pt>
                <c:pt idx="6">
                  <c:v>1195</c:v>
                </c:pt>
                <c:pt idx="7">
                  <c:v>1113</c:v>
                </c:pt>
                <c:pt idx="8">
                  <c:v>1047</c:v>
                </c:pt>
                <c:pt idx="9">
                  <c:v>904</c:v>
                </c:pt>
                <c:pt idx="10">
                  <c:v>1067</c:v>
                </c:pt>
                <c:pt idx="11">
                  <c:v>900</c:v>
                </c:pt>
                <c:pt idx="12">
                  <c:v>791</c:v>
                </c:pt>
                <c:pt idx="13">
                  <c:v>898</c:v>
                </c:pt>
                <c:pt idx="14">
                  <c:v>902</c:v>
                </c:pt>
                <c:pt idx="15">
                  <c:v>944</c:v>
                </c:pt>
                <c:pt idx="16">
                  <c:v>999</c:v>
                </c:pt>
                <c:pt idx="17">
                  <c:v>1160</c:v>
                </c:pt>
                <c:pt idx="18">
                  <c:v>1143</c:v>
                </c:pt>
                <c:pt idx="19">
                  <c:v>1133</c:v>
                </c:pt>
                <c:pt idx="20">
                  <c:v>1116</c:v>
                </c:pt>
                <c:pt idx="21">
                  <c:v>1612</c:v>
                </c:pt>
                <c:pt idx="22">
                  <c:v>1537</c:v>
                </c:pt>
                <c:pt idx="23">
                  <c:v>1619</c:v>
                </c:pt>
                <c:pt idx="24">
                  <c:v>1545</c:v>
                </c:pt>
              </c:numCache>
            </c:numRef>
          </c:val>
          <c:smooth val="0"/>
          <c:extLst>
            <c:ext xmlns:c16="http://schemas.microsoft.com/office/drawing/2014/chart" uri="{C3380CC4-5D6E-409C-BE32-E72D297353CC}">
              <c16:uniqueId val="{00000000-D067-413E-97A6-F4FF7C6AB5A0}"/>
            </c:ext>
          </c:extLst>
        </c:ser>
        <c:dLbls>
          <c:showLegendKey val="0"/>
          <c:showVal val="0"/>
          <c:showCatName val="0"/>
          <c:showSerName val="0"/>
          <c:showPercent val="0"/>
          <c:showBubbleSize val="0"/>
        </c:dLbls>
        <c:smooth val="0"/>
        <c:axId val="1257348927"/>
        <c:axId val="1257344607"/>
      </c:lineChart>
      <c:catAx>
        <c:axId val="1257348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257344607"/>
        <c:crosses val="autoZero"/>
        <c:auto val="1"/>
        <c:lblAlgn val="ctr"/>
        <c:lblOffset val="100"/>
        <c:tickLblSkip val="2"/>
        <c:noMultiLvlLbl val="0"/>
      </c:catAx>
      <c:valAx>
        <c:axId val="1257344607"/>
        <c:scaling>
          <c:orientation val="minMax"/>
        </c:scaling>
        <c:delete val="0"/>
        <c:axPos val="l"/>
        <c:majorGridlines>
          <c:spPr>
            <a:ln w="9525" cap="flat" cmpd="sng" algn="ctr">
              <a:solidFill>
                <a:sysClr val="window" lastClr="FFFFFF">
                  <a:lumMod val="95000"/>
                </a:sys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2573489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Pivot!$A$17</c:f>
              <c:strCache>
                <c:ptCount val="1"/>
                <c:pt idx="0">
                  <c:v>Northern</c:v>
                </c:pt>
              </c:strCache>
            </c:strRef>
          </c:tx>
          <c:spPr>
            <a:solidFill>
              <a:srgbClr val="7FCFEF"/>
            </a:solidFill>
            <a:ln>
              <a:noFill/>
            </a:ln>
            <a:effectLst/>
          </c:spPr>
          <c:invertIfNegative val="0"/>
          <c:cat>
            <c:strRef>
              <c:f>Pivot!$I$16</c:f>
              <c:strCache>
                <c:ptCount val="1"/>
                <c:pt idx="0">
                  <c:v>Change in New Business Applications</c:v>
                </c:pt>
              </c:strCache>
            </c:strRef>
          </c:cat>
          <c:val>
            <c:numRef>
              <c:f>Pivot!$I$17</c:f>
              <c:numCache>
                <c:formatCode>0%</c:formatCode>
                <c:ptCount val="1"/>
                <c:pt idx="0">
                  <c:v>0.36516352494504756</c:v>
                </c:pt>
              </c:numCache>
            </c:numRef>
          </c:val>
          <c:extLst>
            <c:ext xmlns:c16="http://schemas.microsoft.com/office/drawing/2014/chart" uri="{C3380CC4-5D6E-409C-BE32-E72D297353CC}">
              <c16:uniqueId val="{00000000-DCDA-49B6-8FFC-F7E3C61BD386}"/>
            </c:ext>
          </c:extLst>
        </c:ser>
        <c:ser>
          <c:idx val="1"/>
          <c:order val="1"/>
          <c:tx>
            <c:strRef>
              <c:f>Pivot!$A$18</c:f>
              <c:strCache>
                <c:ptCount val="1"/>
                <c:pt idx="0">
                  <c:v>Hampton Roads</c:v>
                </c:pt>
              </c:strCache>
            </c:strRef>
          </c:tx>
          <c:spPr>
            <a:solidFill>
              <a:srgbClr val="CE6700"/>
            </a:solidFill>
            <a:ln>
              <a:noFill/>
            </a:ln>
            <a:effectLst/>
          </c:spPr>
          <c:invertIfNegative val="0"/>
          <c:cat>
            <c:strRef>
              <c:f>Pivot!$I$16</c:f>
              <c:strCache>
                <c:ptCount val="1"/>
                <c:pt idx="0">
                  <c:v>Change in New Business Applications</c:v>
                </c:pt>
              </c:strCache>
            </c:strRef>
          </c:cat>
          <c:val>
            <c:numRef>
              <c:f>Pivot!$I$18</c:f>
              <c:numCache>
                <c:formatCode>0%</c:formatCode>
                <c:ptCount val="1"/>
                <c:pt idx="0">
                  <c:v>0.434820174964899</c:v>
                </c:pt>
              </c:numCache>
            </c:numRef>
          </c:val>
          <c:extLst>
            <c:ext xmlns:c16="http://schemas.microsoft.com/office/drawing/2014/chart" uri="{C3380CC4-5D6E-409C-BE32-E72D297353CC}">
              <c16:uniqueId val="{00000001-DCDA-49B6-8FFC-F7E3C61BD386}"/>
            </c:ext>
          </c:extLst>
        </c:ser>
        <c:ser>
          <c:idx val="2"/>
          <c:order val="2"/>
          <c:tx>
            <c:strRef>
              <c:f>Pivot!$A$19</c:f>
              <c:strCache>
                <c:ptCount val="1"/>
                <c:pt idx="0">
                  <c:v>Central</c:v>
                </c:pt>
              </c:strCache>
            </c:strRef>
          </c:tx>
          <c:spPr>
            <a:solidFill>
              <a:schemeClr val="bg2">
                <a:lumMod val="75000"/>
              </a:schemeClr>
            </a:solidFill>
            <a:ln>
              <a:noFill/>
            </a:ln>
            <a:effectLst/>
          </c:spPr>
          <c:invertIfNegative val="0"/>
          <c:cat>
            <c:strRef>
              <c:f>Pivot!$I$16</c:f>
              <c:strCache>
                <c:ptCount val="1"/>
                <c:pt idx="0">
                  <c:v>Change in New Business Applications</c:v>
                </c:pt>
              </c:strCache>
            </c:strRef>
          </c:cat>
          <c:val>
            <c:numRef>
              <c:f>Pivot!$I$19</c:f>
              <c:numCache>
                <c:formatCode>0%</c:formatCode>
                <c:ptCount val="1"/>
                <c:pt idx="0">
                  <c:v>0.52128100887745799</c:v>
                </c:pt>
              </c:numCache>
            </c:numRef>
          </c:val>
          <c:extLst>
            <c:ext xmlns:c16="http://schemas.microsoft.com/office/drawing/2014/chart" uri="{C3380CC4-5D6E-409C-BE32-E72D297353CC}">
              <c16:uniqueId val="{00000002-DCDA-49B6-8FFC-F7E3C61BD386}"/>
            </c:ext>
          </c:extLst>
        </c:ser>
        <c:ser>
          <c:idx val="3"/>
          <c:order val="3"/>
          <c:tx>
            <c:strRef>
              <c:f>Pivot!$A$20</c:f>
              <c:strCache>
                <c:ptCount val="1"/>
                <c:pt idx="0">
                  <c:v>Valley</c:v>
                </c:pt>
              </c:strCache>
            </c:strRef>
          </c:tx>
          <c:spPr>
            <a:solidFill>
              <a:srgbClr val="232D4B"/>
            </a:solidFill>
            <a:ln>
              <a:noFill/>
            </a:ln>
            <a:effectLst/>
          </c:spPr>
          <c:invertIfNegative val="0"/>
          <c:cat>
            <c:strRef>
              <c:f>Pivot!$I$16</c:f>
              <c:strCache>
                <c:ptCount val="1"/>
                <c:pt idx="0">
                  <c:v>Change in New Business Applications</c:v>
                </c:pt>
              </c:strCache>
            </c:strRef>
          </c:cat>
          <c:val>
            <c:numRef>
              <c:f>Pivot!$I$20</c:f>
              <c:numCache>
                <c:formatCode>0%</c:formatCode>
                <c:ptCount val="1"/>
                <c:pt idx="0">
                  <c:v>0.54209477074068402</c:v>
                </c:pt>
              </c:numCache>
            </c:numRef>
          </c:val>
          <c:extLst>
            <c:ext xmlns:c16="http://schemas.microsoft.com/office/drawing/2014/chart" uri="{C3380CC4-5D6E-409C-BE32-E72D297353CC}">
              <c16:uniqueId val="{00000003-DCDA-49B6-8FFC-F7E3C61BD386}"/>
            </c:ext>
          </c:extLst>
        </c:ser>
        <c:ser>
          <c:idx val="4"/>
          <c:order val="4"/>
          <c:tx>
            <c:strRef>
              <c:f>Pivot!$A$21</c:f>
              <c:strCache>
                <c:ptCount val="1"/>
                <c:pt idx="0">
                  <c:v>Southwest</c:v>
                </c:pt>
              </c:strCache>
            </c:strRef>
          </c:tx>
          <c:spPr>
            <a:solidFill>
              <a:srgbClr val="25CAD3"/>
            </a:solidFill>
            <a:ln>
              <a:noFill/>
            </a:ln>
            <a:effectLst/>
          </c:spPr>
          <c:invertIfNegative val="0"/>
          <c:cat>
            <c:strRef>
              <c:f>Pivot!$I$16</c:f>
              <c:strCache>
                <c:ptCount val="1"/>
                <c:pt idx="0">
                  <c:v>Change in New Business Applications</c:v>
                </c:pt>
              </c:strCache>
            </c:strRef>
          </c:cat>
          <c:val>
            <c:numRef>
              <c:f>Pivot!$I$21</c:f>
              <c:numCache>
                <c:formatCode>0%</c:formatCode>
                <c:ptCount val="1"/>
                <c:pt idx="0">
                  <c:v>0.55549048316251826</c:v>
                </c:pt>
              </c:numCache>
            </c:numRef>
          </c:val>
          <c:extLst>
            <c:ext xmlns:c16="http://schemas.microsoft.com/office/drawing/2014/chart" uri="{C3380CC4-5D6E-409C-BE32-E72D297353CC}">
              <c16:uniqueId val="{00000004-DCDA-49B6-8FFC-F7E3C61BD386}"/>
            </c:ext>
          </c:extLst>
        </c:ser>
        <c:ser>
          <c:idx val="5"/>
          <c:order val="5"/>
          <c:tx>
            <c:strRef>
              <c:f>Pivot!$A$22</c:f>
              <c:strCache>
                <c:ptCount val="1"/>
                <c:pt idx="0">
                  <c:v>West Central</c:v>
                </c:pt>
              </c:strCache>
            </c:strRef>
          </c:tx>
          <c:spPr>
            <a:solidFill>
              <a:srgbClr val="62BB46"/>
            </a:solidFill>
            <a:ln>
              <a:noFill/>
            </a:ln>
            <a:effectLst/>
          </c:spPr>
          <c:invertIfNegative val="0"/>
          <c:cat>
            <c:strRef>
              <c:f>Pivot!$I$16</c:f>
              <c:strCache>
                <c:ptCount val="1"/>
                <c:pt idx="0">
                  <c:v>Change in New Business Applications</c:v>
                </c:pt>
              </c:strCache>
            </c:strRef>
          </c:cat>
          <c:val>
            <c:numRef>
              <c:f>Pivot!$I$22</c:f>
              <c:numCache>
                <c:formatCode>0%</c:formatCode>
                <c:ptCount val="1"/>
                <c:pt idx="0">
                  <c:v>0.57602339181286544</c:v>
                </c:pt>
              </c:numCache>
            </c:numRef>
          </c:val>
          <c:extLst>
            <c:ext xmlns:c16="http://schemas.microsoft.com/office/drawing/2014/chart" uri="{C3380CC4-5D6E-409C-BE32-E72D297353CC}">
              <c16:uniqueId val="{00000005-DCDA-49B6-8FFC-F7E3C61BD386}"/>
            </c:ext>
          </c:extLst>
        </c:ser>
        <c:ser>
          <c:idx val="6"/>
          <c:order val="6"/>
          <c:tx>
            <c:strRef>
              <c:f>Pivot!$A$23</c:f>
              <c:strCache>
                <c:ptCount val="1"/>
                <c:pt idx="0">
                  <c:v>Eastern</c:v>
                </c:pt>
              </c:strCache>
            </c:strRef>
          </c:tx>
          <c:spPr>
            <a:solidFill>
              <a:srgbClr val="546AB0"/>
            </a:solidFill>
            <a:ln>
              <a:noFill/>
            </a:ln>
            <a:effectLst/>
          </c:spPr>
          <c:invertIfNegative val="0"/>
          <c:cat>
            <c:strRef>
              <c:f>Pivot!$I$16</c:f>
              <c:strCache>
                <c:ptCount val="1"/>
                <c:pt idx="0">
                  <c:v>Change in New Business Applications</c:v>
                </c:pt>
              </c:strCache>
            </c:strRef>
          </c:cat>
          <c:val>
            <c:numRef>
              <c:f>Pivot!$I$23</c:f>
              <c:numCache>
                <c:formatCode>0%</c:formatCode>
                <c:ptCount val="1"/>
                <c:pt idx="0">
                  <c:v>0.63668850506253727</c:v>
                </c:pt>
              </c:numCache>
            </c:numRef>
          </c:val>
          <c:extLst>
            <c:ext xmlns:c16="http://schemas.microsoft.com/office/drawing/2014/chart" uri="{C3380CC4-5D6E-409C-BE32-E72D297353CC}">
              <c16:uniqueId val="{00000006-DCDA-49B6-8FFC-F7E3C61BD386}"/>
            </c:ext>
          </c:extLst>
        </c:ser>
        <c:ser>
          <c:idx val="7"/>
          <c:order val="7"/>
          <c:tx>
            <c:strRef>
              <c:f>Pivot!$A$24</c:f>
              <c:strCache>
                <c:ptCount val="1"/>
                <c:pt idx="0">
                  <c:v>Southside</c:v>
                </c:pt>
              </c:strCache>
            </c:strRef>
          </c:tx>
          <c:spPr>
            <a:solidFill>
              <a:schemeClr val="bg2">
                <a:lumMod val="50000"/>
              </a:schemeClr>
            </a:solidFill>
            <a:ln>
              <a:noFill/>
            </a:ln>
            <a:effectLst/>
          </c:spPr>
          <c:invertIfNegative val="0"/>
          <c:cat>
            <c:strRef>
              <c:f>Pivot!$I$16</c:f>
              <c:strCache>
                <c:ptCount val="1"/>
                <c:pt idx="0">
                  <c:v>Change in New Business Applications</c:v>
                </c:pt>
              </c:strCache>
            </c:strRef>
          </c:cat>
          <c:val>
            <c:numRef>
              <c:f>Pivot!$I$24</c:f>
              <c:numCache>
                <c:formatCode>0%</c:formatCode>
                <c:ptCount val="1"/>
                <c:pt idx="0">
                  <c:v>0.72890956908759863</c:v>
                </c:pt>
              </c:numCache>
            </c:numRef>
          </c:val>
          <c:extLst>
            <c:ext xmlns:c16="http://schemas.microsoft.com/office/drawing/2014/chart" uri="{C3380CC4-5D6E-409C-BE32-E72D297353CC}">
              <c16:uniqueId val="{00000007-DCDA-49B6-8FFC-F7E3C61BD386}"/>
            </c:ext>
          </c:extLst>
        </c:ser>
        <c:dLbls>
          <c:showLegendKey val="0"/>
          <c:showVal val="0"/>
          <c:showCatName val="0"/>
          <c:showSerName val="0"/>
          <c:showPercent val="0"/>
          <c:showBubbleSize val="0"/>
        </c:dLbls>
        <c:gapWidth val="219"/>
        <c:overlap val="-27"/>
        <c:axId val="247557424"/>
        <c:axId val="247556464"/>
      </c:barChart>
      <c:catAx>
        <c:axId val="247557424"/>
        <c:scaling>
          <c:orientation val="minMax"/>
        </c:scaling>
        <c:delete val="1"/>
        <c:axPos val="b"/>
        <c:numFmt formatCode="General" sourceLinked="1"/>
        <c:majorTickMark val="none"/>
        <c:minorTickMark val="none"/>
        <c:tickLblPos val="nextTo"/>
        <c:crossAx val="247556464"/>
        <c:crosses val="autoZero"/>
        <c:auto val="1"/>
        <c:lblAlgn val="ctr"/>
        <c:lblOffset val="100"/>
        <c:noMultiLvlLbl val="0"/>
      </c:catAx>
      <c:valAx>
        <c:axId val="247556464"/>
        <c:scaling>
          <c:orientation val="minMax"/>
        </c:scaling>
        <c:delete val="0"/>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247557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Segoe UI Semibold" panose="020B0702040204020203" pitchFamily="34" charset="0"/>
              <a:ea typeface="+mn-ea"/>
              <a:cs typeface="Segoe UI Semibold" panose="020B07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Sheet2!$B$3</c:f>
              <c:strCache>
                <c:ptCount val="1"/>
                <c:pt idx="0">
                  <c:v>Washington, DC MSA</c:v>
                </c:pt>
              </c:strCache>
            </c:strRef>
          </c:tx>
          <c:spPr>
            <a:ln w="38100" cap="rnd">
              <a:solidFill>
                <a:srgbClr val="232D4B"/>
              </a:solidFill>
              <a:round/>
            </a:ln>
            <a:effectLst/>
          </c:spPr>
          <c:marker>
            <c:symbol val="none"/>
          </c:marker>
          <c:cat>
            <c:numRef>
              <c:f>Sheet2!$A$4:$A$14</c:f>
              <c:numCache>
                <c:formatCode>m/d/yyyy</c:formatCode>
                <c:ptCount val="11"/>
                <c:pt idx="0">
                  <c:v>42155</c:v>
                </c:pt>
                <c:pt idx="1">
                  <c:v>42521</c:v>
                </c:pt>
                <c:pt idx="2">
                  <c:v>42886</c:v>
                </c:pt>
                <c:pt idx="3">
                  <c:v>43251</c:v>
                </c:pt>
                <c:pt idx="4">
                  <c:v>43616</c:v>
                </c:pt>
                <c:pt idx="5">
                  <c:v>43982</c:v>
                </c:pt>
                <c:pt idx="6">
                  <c:v>44347</c:v>
                </c:pt>
                <c:pt idx="7">
                  <c:v>44712</c:v>
                </c:pt>
                <c:pt idx="8">
                  <c:v>45077</c:v>
                </c:pt>
                <c:pt idx="9">
                  <c:v>45473</c:v>
                </c:pt>
                <c:pt idx="10">
                  <c:v>45808</c:v>
                </c:pt>
              </c:numCache>
            </c:numRef>
          </c:cat>
          <c:val>
            <c:numRef>
              <c:f>Sheet2!$B$4:$B$14</c:f>
              <c:numCache>
                <c:formatCode>_("$"* #,##0_);_("$"* \(#,##0\);_("$"* "-"??_);_(@_)</c:formatCode>
                <c:ptCount val="11"/>
                <c:pt idx="0">
                  <c:v>407751.60923907498</c:v>
                </c:pt>
                <c:pt idx="1">
                  <c:v>417691.66708761099</c:v>
                </c:pt>
                <c:pt idx="2">
                  <c:v>432674.22289561998</c:v>
                </c:pt>
                <c:pt idx="3">
                  <c:v>447331.23102716397</c:v>
                </c:pt>
                <c:pt idx="4">
                  <c:v>462772.88258647698</c:v>
                </c:pt>
                <c:pt idx="5">
                  <c:v>482281.89630460698</c:v>
                </c:pt>
                <c:pt idx="6">
                  <c:v>544117.095228686</c:v>
                </c:pt>
                <c:pt idx="7">
                  <c:v>596794.03694897599</c:v>
                </c:pt>
                <c:pt idx="8">
                  <c:v>589350.93039569596</c:v>
                </c:pt>
                <c:pt idx="9">
                  <c:v>621757.63480281003</c:v>
                </c:pt>
                <c:pt idx="10">
                  <c:v>633655.654994449</c:v>
                </c:pt>
              </c:numCache>
            </c:numRef>
          </c:val>
          <c:smooth val="0"/>
          <c:extLst>
            <c:ext xmlns:c16="http://schemas.microsoft.com/office/drawing/2014/chart" uri="{C3380CC4-5D6E-409C-BE32-E72D297353CC}">
              <c16:uniqueId val="{00000000-5042-4655-8EE6-8FA659EF7E41}"/>
            </c:ext>
          </c:extLst>
        </c:ser>
        <c:ser>
          <c:idx val="1"/>
          <c:order val="1"/>
          <c:tx>
            <c:strRef>
              <c:f>Sheet2!$C$3</c:f>
              <c:strCache>
                <c:ptCount val="1"/>
                <c:pt idx="0">
                  <c:v>Hampton Roads MSA</c:v>
                </c:pt>
              </c:strCache>
            </c:strRef>
          </c:tx>
          <c:spPr>
            <a:ln w="38100" cap="rnd">
              <a:solidFill>
                <a:srgbClr val="CE6700"/>
              </a:solidFill>
              <a:round/>
            </a:ln>
            <a:effectLst/>
          </c:spPr>
          <c:marker>
            <c:symbol val="none"/>
          </c:marker>
          <c:cat>
            <c:numRef>
              <c:f>Sheet2!$A$4:$A$14</c:f>
              <c:numCache>
                <c:formatCode>m/d/yyyy</c:formatCode>
                <c:ptCount val="11"/>
                <c:pt idx="0">
                  <c:v>42155</c:v>
                </c:pt>
                <c:pt idx="1">
                  <c:v>42521</c:v>
                </c:pt>
                <c:pt idx="2">
                  <c:v>42886</c:v>
                </c:pt>
                <c:pt idx="3">
                  <c:v>43251</c:v>
                </c:pt>
                <c:pt idx="4">
                  <c:v>43616</c:v>
                </c:pt>
                <c:pt idx="5">
                  <c:v>43982</c:v>
                </c:pt>
                <c:pt idx="6">
                  <c:v>44347</c:v>
                </c:pt>
                <c:pt idx="7">
                  <c:v>44712</c:v>
                </c:pt>
                <c:pt idx="8">
                  <c:v>45077</c:v>
                </c:pt>
                <c:pt idx="9">
                  <c:v>45473</c:v>
                </c:pt>
                <c:pt idx="10">
                  <c:v>45808</c:v>
                </c:pt>
              </c:numCache>
            </c:numRef>
          </c:cat>
          <c:val>
            <c:numRef>
              <c:f>Sheet2!$C$4:$C$14</c:f>
              <c:numCache>
                <c:formatCode>_("$"* #,##0_);_("$"* \(#,##0\);_("$"* "-"??_);_(@_)</c:formatCode>
                <c:ptCount val="11"/>
                <c:pt idx="0">
                  <c:v>226143.43685922501</c:v>
                </c:pt>
                <c:pt idx="1">
                  <c:v>232380.935748093</c:v>
                </c:pt>
                <c:pt idx="2">
                  <c:v>238323.549028785</c:v>
                </c:pt>
                <c:pt idx="3">
                  <c:v>244281.622729091</c:v>
                </c:pt>
                <c:pt idx="4">
                  <c:v>250705.38481876801</c:v>
                </c:pt>
                <c:pt idx="5">
                  <c:v>262123.09929479301</c:v>
                </c:pt>
                <c:pt idx="6">
                  <c:v>296188.67862430698</c:v>
                </c:pt>
                <c:pt idx="7">
                  <c:v>328144.69493631303</c:v>
                </c:pt>
                <c:pt idx="8">
                  <c:v>340319.09909950901</c:v>
                </c:pt>
                <c:pt idx="9">
                  <c:v>362700.19729716901</c:v>
                </c:pt>
                <c:pt idx="10">
                  <c:v>369669.486102422</c:v>
                </c:pt>
              </c:numCache>
            </c:numRef>
          </c:val>
          <c:smooth val="0"/>
          <c:extLst>
            <c:ext xmlns:c16="http://schemas.microsoft.com/office/drawing/2014/chart" uri="{C3380CC4-5D6E-409C-BE32-E72D297353CC}">
              <c16:uniqueId val="{00000001-5042-4655-8EE6-8FA659EF7E41}"/>
            </c:ext>
          </c:extLst>
        </c:ser>
        <c:ser>
          <c:idx val="2"/>
          <c:order val="2"/>
          <c:tx>
            <c:strRef>
              <c:f>Sheet2!$D$3</c:f>
              <c:strCache>
                <c:ptCount val="1"/>
                <c:pt idx="0">
                  <c:v>Richmond MSA</c:v>
                </c:pt>
              </c:strCache>
            </c:strRef>
          </c:tx>
          <c:spPr>
            <a:ln w="38100" cap="rnd">
              <a:solidFill>
                <a:schemeClr val="accent3"/>
              </a:solidFill>
              <a:round/>
            </a:ln>
            <a:effectLst/>
          </c:spPr>
          <c:marker>
            <c:symbol val="none"/>
          </c:marker>
          <c:cat>
            <c:numRef>
              <c:f>Sheet2!$A$4:$A$14</c:f>
              <c:numCache>
                <c:formatCode>m/d/yyyy</c:formatCode>
                <c:ptCount val="11"/>
                <c:pt idx="0">
                  <c:v>42155</c:v>
                </c:pt>
                <c:pt idx="1">
                  <c:v>42521</c:v>
                </c:pt>
                <c:pt idx="2">
                  <c:v>42886</c:v>
                </c:pt>
                <c:pt idx="3">
                  <c:v>43251</c:v>
                </c:pt>
                <c:pt idx="4">
                  <c:v>43616</c:v>
                </c:pt>
                <c:pt idx="5">
                  <c:v>43982</c:v>
                </c:pt>
                <c:pt idx="6">
                  <c:v>44347</c:v>
                </c:pt>
                <c:pt idx="7">
                  <c:v>44712</c:v>
                </c:pt>
                <c:pt idx="8">
                  <c:v>45077</c:v>
                </c:pt>
                <c:pt idx="9">
                  <c:v>45473</c:v>
                </c:pt>
                <c:pt idx="10">
                  <c:v>45808</c:v>
                </c:pt>
              </c:numCache>
            </c:numRef>
          </c:cat>
          <c:val>
            <c:numRef>
              <c:f>Sheet2!$D$4:$D$14</c:f>
              <c:numCache>
                <c:formatCode>_("$"* #,##0_);_("$"* \(#,##0\);_("$"* "-"??_);_(@_)</c:formatCode>
                <c:ptCount val="11"/>
                <c:pt idx="0">
                  <c:v>206437.02326897701</c:v>
                </c:pt>
                <c:pt idx="1">
                  <c:v>218187.222661331</c:v>
                </c:pt>
                <c:pt idx="2">
                  <c:v>231009.280266107</c:v>
                </c:pt>
                <c:pt idx="3">
                  <c:v>242988.871639797</c:v>
                </c:pt>
                <c:pt idx="4">
                  <c:v>255104.54016457801</c:v>
                </c:pt>
                <c:pt idx="5">
                  <c:v>267755.45363744698</c:v>
                </c:pt>
                <c:pt idx="6">
                  <c:v>306632.99926160299</c:v>
                </c:pt>
                <c:pt idx="7">
                  <c:v>345212.26368617301</c:v>
                </c:pt>
                <c:pt idx="8">
                  <c:v>362943.84130860999</c:v>
                </c:pt>
                <c:pt idx="9">
                  <c:v>384859.89507427701</c:v>
                </c:pt>
                <c:pt idx="10">
                  <c:v>390955.71623449097</c:v>
                </c:pt>
              </c:numCache>
            </c:numRef>
          </c:val>
          <c:smooth val="0"/>
          <c:extLst>
            <c:ext xmlns:c16="http://schemas.microsoft.com/office/drawing/2014/chart" uri="{C3380CC4-5D6E-409C-BE32-E72D297353CC}">
              <c16:uniqueId val="{00000002-5042-4655-8EE6-8FA659EF7E41}"/>
            </c:ext>
          </c:extLst>
        </c:ser>
        <c:ser>
          <c:idx val="3"/>
          <c:order val="3"/>
          <c:tx>
            <c:strRef>
              <c:f>Sheet2!$E$3</c:f>
              <c:strCache>
                <c:ptCount val="1"/>
                <c:pt idx="0">
                  <c:v>Roanoke MSA</c:v>
                </c:pt>
              </c:strCache>
            </c:strRef>
          </c:tx>
          <c:spPr>
            <a:ln w="38100" cap="rnd">
              <a:solidFill>
                <a:srgbClr val="7FCFEF"/>
              </a:solidFill>
              <a:round/>
            </a:ln>
            <a:effectLst/>
          </c:spPr>
          <c:marker>
            <c:symbol val="none"/>
          </c:marker>
          <c:cat>
            <c:numRef>
              <c:f>Sheet2!$A$4:$A$14</c:f>
              <c:numCache>
                <c:formatCode>m/d/yyyy</c:formatCode>
                <c:ptCount val="11"/>
                <c:pt idx="0">
                  <c:v>42155</c:v>
                </c:pt>
                <c:pt idx="1">
                  <c:v>42521</c:v>
                </c:pt>
                <c:pt idx="2">
                  <c:v>42886</c:v>
                </c:pt>
                <c:pt idx="3">
                  <c:v>43251</c:v>
                </c:pt>
                <c:pt idx="4">
                  <c:v>43616</c:v>
                </c:pt>
                <c:pt idx="5">
                  <c:v>43982</c:v>
                </c:pt>
                <c:pt idx="6">
                  <c:v>44347</c:v>
                </c:pt>
                <c:pt idx="7">
                  <c:v>44712</c:v>
                </c:pt>
                <c:pt idx="8">
                  <c:v>45077</c:v>
                </c:pt>
                <c:pt idx="9">
                  <c:v>45473</c:v>
                </c:pt>
                <c:pt idx="10">
                  <c:v>45808</c:v>
                </c:pt>
              </c:numCache>
            </c:numRef>
          </c:cat>
          <c:val>
            <c:numRef>
              <c:f>Sheet2!$E$4:$E$14</c:f>
              <c:numCache>
                <c:formatCode>_("$"* #,##0_);_("$"* \(#,##0\);_("$"* "-"??_);_(@_)</c:formatCode>
                <c:ptCount val="11"/>
                <c:pt idx="0">
                  <c:v>160373.49361340501</c:v>
                </c:pt>
                <c:pt idx="1">
                  <c:v>163868.61568086001</c:v>
                </c:pt>
                <c:pt idx="2">
                  <c:v>169186.58478027201</c:v>
                </c:pt>
                <c:pt idx="3">
                  <c:v>174118.342666624</c:v>
                </c:pt>
                <c:pt idx="4">
                  <c:v>183490.822000329</c:v>
                </c:pt>
                <c:pt idx="5">
                  <c:v>195088.27551218899</c:v>
                </c:pt>
                <c:pt idx="6">
                  <c:v>224096.03489108899</c:v>
                </c:pt>
                <c:pt idx="7">
                  <c:v>251917.49971995701</c:v>
                </c:pt>
                <c:pt idx="8">
                  <c:v>265953.75326688599</c:v>
                </c:pt>
                <c:pt idx="9">
                  <c:v>285179.48871047498</c:v>
                </c:pt>
                <c:pt idx="10">
                  <c:v>292880.87097186601</c:v>
                </c:pt>
              </c:numCache>
            </c:numRef>
          </c:val>
          <c:smooth val="0"/>
          <c:extLst>
            <c:ext xmlns:c16="http://schemas.microsoft.com/office/drawing/2014/chart" uri="{C3380CC4-5D6E-409C-BE32-E72D297353CC}">
              <c16:uniqueId val="{00000003-5042-4655-8EE6-8FA659EF7E41}"/>
            </c:ext>
          </c:extLst>
        </c:ser>
        <c:ser>
          <c:idx val="4"/>
          <c:order val="4"/>
          <c:tx>
            <c:strRef>
              <c:f>Sheet2!$F$3</c:f>
              <c:strCache>
                <c:ptCount val="1"/>
                <c:pt idx="0">
                  <c:v>Bristol MSA</c:v>
                </c:pt>
              </c:strCache>
            </c:strRef>
          </c:tx>
          <c:spPr>
            <a:ln w="38100" cap="rnd">
              <a:solidFill>
                <a:srgbClr val="62BB46"/>
              </a:solidFill>
              <a:round/>
            </a:ln>
            <a:effectLst/>
          </c:spPr>
          <c:marker>
            <c:symbol val="none"/>
          </c:marker>
          <c:cat>
            <c:numRef>
              <c:f>Sheet2!$A$4:$A$14</c:f>
              <c:numCache>
                <c:formatCode>m/d/yyyy</c:formatCode>
                <c:ptCount val="11"/>
                <c:pt idx="0">
                  <c:v>42155</c:v>
                </c:pt>
                <c:pt idx="1">
                  <c:v>42521</c:v>
                </c:pt>
                <c:pt idx="2">
                  <c:v>42886</c:v>
                </c:pt>
                <c:pt idx="3">
                  <c:v>43251</c:v>
                </c:pt>
                <c:pt idx="4">
                  <c:v>43616</c:v>
                </c:pt>
                <c:pt idx="5">
                  <c:v>43982</c:v>
                </c:pt>
                <c:pt idx="6">
                  <c:v>44347</c:v>
                </c:pt>
                <c:pt idx="7">
                  <c:v>44712</c:v>
                </c:pt>
                <c:pt idx="8">
                  <c:v>45077</c:v>
                </c:pt>
                <c:pt idx="9">
                  <c:v>45473</c:v>
                </c:pt>
                <c:pt idx="10">
                  <c:v>45808</c:v>
                </c:pt>
              </c:numCache>
            </c:numRef>
          </c:cat>
          <c:val>
            <c:numRef>
              <c:f>Sheet2!$F$4:$F$14</c:f>
              <c:numCache>
                <c:formatCode>_("$"* #,##0_);_("$"* \(#,##0\);_("$"* "-"??_);_(@_)</c:formatCode>
                <c:ptCount val="11"/>
                <c:pt idx="0">
                  <c:v>121987.504181791</c:v>
                </c:pt>
                <c:pt idx="1">
                  <c:v>126043.030291624</c:v>
                </c:pt>
                <c:pt idx="2">
                  <c:v>132574.79624361201</c:v>
                </c:pt>
                <c:pt idx="3">
                  <c:v>137801.42452877201</c:v>
                </c:pt>
                <c:pt idx="4">
                  <c:v>149397.22977064399</c:v>
                </c:pt>
                <c:pt idx="5">
                  <c:v>157926.273551772</c:v>
                </c:pt>
                <c:pt idx="6">
                  <c:v>173387.061491003</c:v>
                </c:pt>
                <c:pt idx="7">
                  <c:v>205026.20928190101</c:v>
                </c:pt>
                <c:pt idx="8">
                  <c:v>216409.020874273</c:v>
                </c:pt>
                <c:pt idx="9">
                  <c:v>241059.810394845</c:v>
                </c:pt>
                <c:pt idx="10">
                  <c:v>244355.07300696999</c:v>
                </c:pt>
              </c:numCache>
            </c:numRef>
          </c:val>
          <c:smooth val="0"/>
          <c:extLst>
            <c:ext xmlns:c16="http://schemas.microsoft.com/office/drawing/2014/chart" uri="{C3380CC4-5D6E-409C-BE32-E72D297353CC}">
              <c16:uniqueId val="{00000004-5042-4655-8EE6-8FA659EF7E41}"/>
            </c:ext>
          </c:extLst>
        </c:ser>
        <c:dLbls>
          <c:showLegendKey val="0"/>
          <c:showVal val="0"/>
          <c:showCatName val="0"/>
          <c:showSerName val="0"/>
          <c:showPercent val="0"/>
          <c:showBubbleSize val="0"/>
        </c:dLbls>
        <c:smooth val="0"/>
        <c:axId val="1410872751"/>
        <c:axId val="1410875151"/>
      </c:lineChart>
      <c:dateAx>
        <c:axId val="1410872751"/>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410875151"/>
        <c:crosses val="autoZero"/>
        <c:auto val="1"/>
        <c:lblOffset val="100"/>
        <c:baseTimeUnit val="months"/>
        <c:majorUnit val="12"/>
        <c:majorTimeUnit val="months"/>
      </c:dateAx>
      <c:valAx>
        <c:axId val="1410875151"/>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4108727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Segoe UI Semibold" panose="020B0702040204020203" pitchFamily="34" charset="0"/>
              <a:ea typeface="+mn-ea"/>
              <a:cs typeface="Segoe UI Semibold" panose="020B07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IPUMS!$I$14</c:f>
              <c:strCache>
                <c:ptCount val="1"/>
                <c:pt idx="0">
                  <c:v>Richmond MSA</c:v>
                </c:pt>
              </c:strCache>
            </c:strRef>
          </c:tx>
          <c:spPr>
            <a:ln w="38100" cap="rnd">
              <a:solidFill>
                <a:srgbClr val="CE6700"/>
              </a:solidFill>
              <a:round/>
            </a:ln>
            <a:effectLst/>
          </c:spPr>
          <c:marker>
            <c:symbol val="none"/>
          </c:marker>
          <c:cat>
            <c:numRef>
              <c:f>IPUMS!$B$15:$B$33</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IPUMS!$I$15:$I$33</c:f>
              <c:numCache>
                <c:formatCode>0%</c:formatCode>
                <c:ptCount val="19"/>
                <c:pt idx="0">
                  <c:v>0.45007240301806267</c:v>
                </c:pt>
                <c:pt idx="1">
                  <c:v>0.39548590742758177</c:v>
                </c:pt>
                <c:pt idx="2">
                  <c:v>0.42040535898316728</c:v>
                </c:pt>
                <c:pt idx="3">
                  <c:v>0.37260040263418298</c:v>
                </c:pt>
                <c:pt idx="4">
                  <c:v>0.35356501658535283</c:v>
                </c:pt>
                <c:pt idx="5">
                  <c:v>0.32423210461202828</c:v>
                </c:pt>
                <c:pt idx="6">
                  <c:v>0.3486770569046756</c:v>
                </c:pt>
                <c:pt idx="7">
                  <c:v>0.29395955658726119</c:v>
                </c:pt>
                <c:pt idx="8">
                  <c:v>0.2385630038036082</c:v>
                </c:pt>
                <c:pt idx="9">
                  <c:v>0.2822601418455955</c:v>
                </c:pt>
                <c:pt idx="10">
                  <c:v>0.27550068932377625</c:v>
                </c:pt>
                <c:pt idx="11">
                  <c:v>0.27027831194520818</c:v>
                </c:pt>
                <c:pt idx="12">
                  <c:v>0.2820304535319228</c:v>
                </c:pt>
                <c:pt idx="13">
                  <c:v>0.30765711456068207</c:v>
                </c:pt>
                <c:pt idx="14">
                  <c:v>0.28956086369191841</c:v>
                </c:pt>
                <c:pt idx="15">
                  <c:v>0.30707703355008575</c:v>
                </c:pt>
                <c:pt idx="16">
                  <c:v>0.33890142334409956</c:v>
                </c:pt>
                <c:pt idx="17">
                  <c:v>0.35829723643165801</c:v>
                </c:pt>
                <c:pt idx="18">
                  <c:v>0.3478672295821808</c:v>
                </c:pt>
              </c:numCache>
            </c:numRef>
          </c:val>
          <c:smooth val="0"/>
          <c:extLst>
            <c:ext xmlns:c16="http://schemas.microsoft.com/office/drawing/2014/chart" uri="{C3380CC4-5D6E-409C-BE32-E72D297353CC}">
              <c16:uniqueId val="{00000000-19D0-48C3-9FD9-686528126A00}"/>
            </c:ext>
          </c:extLst>
        </c:ser>
        <c:ser>
          <c:idx val="2"/>
          <c:order val="1"/>
          <c:tx>
            <c:strRef>
              <c:f>IPUMS!$K$14</c:f>
              <c:strCache>
                <c:ptCount val="1"/>
                <c:pt idx="0">
                  <c:v>Hampton Roads</c:v>
                </c:pt>
              </c:strCache>
            </c:strRef>
          </c:tx>
          <c:spPr>
            <a:ln w="38100" cap="rnd">
              <a:solidFill>
                <a:schemeClr val="accent3"/>
              </a:solidFill>
              <a:round/>
            </a:ln>
            <a:effectLst/>
          </c:spPr>
          <c:marker>
            <c:symbol val="none"/>
          </c:marker>
          <c:cat>
            <c:numRef>
              <c:f>IPUMS!$B$15:$B$33</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IPUMS!$K$15:$K$33</c:f>
              <c:numCache>
                <c:formatCode>0%</c:formatCode>
                <c:ptCount val="19"/>
                <c:pt idx="0">
                  <c:v>0.40916184438822489</c:v>
                </c:pt>
                <c:pt idx="1">
                  <c:v>0.36494179817313455</c:v>
                </c:pt>
                <c:pt idx="2">
                  <c:v>0.37659429144925449</c:v>
                </c:pt>
                <c:pt idx="3">
                  <c:v>0.33014139196465425</c:v>
                </c:pt>
                <c:pt idx="4">
                  <c:v>0.32941488043877559</c:v>
                </c:pt>
                <c:pt idx="5">
                  <c:v>0.29617807267265922</c:v>
                </c:pt>
                <c:pt idx="6">
                  <c:v>0.28205410021093924</c:v>
                </c:pt>
                <c:pt idx="7">
                  <c:v>0.25665907271719723</c:v>
                </c:pt>
                <c:pt idx="8">
                  <c:v>0.24234618286983078</c:v>
                </c:pt>
                <c:pt idx="9">
                  <c:v>0.2770852324071772</c:v>
                </c:pt>
                <c:pt idx="10">
                  <c:v>0.28412242472266241</c:v>
                </c:pt>
                <c:pt idx="11">
                  <c:v>0.27480143340262481</c:v>
                </c:pt>
                <c:pt idx="12">
                  <c:v>0.29857724365187049</c:v>
                </c:pt>
                <c:pt idx="13">
                  <c:v>0.29494972293132432</c:v>
                </c:pt>
                <c:pt idx="14">
                  <c:v>0.30036657499003661</c:v>
                </c:pt>
                <c:pt idx="15">
                  <c:v>0.31208140077753099</c:v>
                </c:pt>
                <c:pt idx="16">
                  <c:v>0.34557185864443923</c:v>
                </c:pt>
                <c:pt idx="17">
                  <c:v>0.36509366287884965</c:v>
                </c:pt>
                <c:pt idx="18">
                  <c:v>0.3443985041089615</c:v>
                </c:pt>
              </c:numCache>
            </c:numRef>
          </c:val>
          <c:smooth val="0"/>
          <c:extLst>
            <c:ext xmlns:c16="http://schemas.microsoft.com/office/drawing/2014/chart" uri="{C3380CC4-5D6E-409C-BE32-E72D297353CC}">
              <c16:uniqueId val="{00000001-19D0-48C3-9FD9-686528126A00}"/>
            </c:ext>
          </c:extLst>
        </c:ser>
        <c:ser>
          <c:idx val="3"/>
          <c:order val="2"/>
          <c:tx>
            <c:strRef>
              <c:f>IPUMS!$L$14</c:f>
              <c:strCache>
                <c:ptCount val="1"/>
                <c:pt idx="0">
                  <c:v>Northern Virginia</c:v>
                </c:pt>
              </c:strCache>
            </c:strRef>
          </c:tx>
          <c:spPr>
            <a:ln w="38100" cap="rnd">
              <a:solidFill>
                <a:srgbClr val="7FCFEF"/>
              </a:solidFill>
              <a:round/>
            </a:ln>
            <a:effectLst/>
          </c:spPr>
          <c:marker>
            <c:symbol val="none"/>
          </c:marker>
          <c:cat>
            <c:numRef>
              <c:f>IPUMS!$B$15:$B$33</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IPUMS!$L$15:$L$33</c:f>
              <c:numCache>
                <c:formatCode>0%</c:formatCode>
                <c:ptCount val="19"/>
                <c:pt idx="0">
                  <c:v>0.45891638933916817</c:v>
                </c:pt>
                <c:pt idx="1">
                  <c:v>0.40402589508933689</c:v>
                </c:pt>
                <c:pt idx="2">
                  <c:v>0.40743160689014618</c:v>
                </c:pt>
                <c:pt idx="3">
                  <c:v>0.39479174180889587</c:v>
                </c:pt>
                <c:pt idx="4">
                  <c:v>0.38247835047359924</c:v>
                </c:pt>
                <c:pt idx="5">
                  <c:v>0.32590715696878597</c:v>
                </c:pt>
                <c:pt idx="6">
                  <c:v>0.32413081353921969</c:v>
                </c:pt>
                <c:pt idx="7">
                  <c:v>0.2963353274079123</c:v>
                </c:pt>
                <c:pt idx="8">
                  <c:v>0.28987202498997217</c:v>
                </c:pt>
                <c:pt idx="9">
                  <c:v>0.31090608251501745</c:v>
                </c:pt>
                <c:pt idx="10">
                  <c:v>0.27550284441799872</c:v>
                </c:pt>
                <c:pt idx="11">
                  <c:v>0.29320581779926314</c:v>
                </c:pt>
                <c:pt idx="12">
                  <c:v>0.28782878103941234</c:v>
                </c:pt>
                <c:pt idx="13">
                  <c:v>0.27284466001443991</c:v>
                </c:pt>
                <c:pt idx="14">
                  <c:v>0.2970454021663978</c:v>
                </c:pt>
                <c:pt idx="15">
                  <c:v>0.28400686591093338</c:v>
                </c:pt>
                <c:pt idx="16">
                  <c:v>0.33040323280461747</c:v>
                </c:pt>
                <c:pt idx="17">
                  <c:v>0.30957897791882155</c:v>
                </c:pt>
                <c:pt idx="18">
                  <c:v>0.32178508930405891</c:v>
                </c:pt>
              </c:numCache>
            </c:numRef>
          </c:val>
          <c:smooth val="0"/>
          <c:extLst>
            <c:ext xmlns:c16="http://schemas.microsoft.com/office/drawing/2014/chart" uri="{C3380CC4-5D6E-409C-BE32-E72D297353CC}">
              <c16:uniqueId val="{00000002-19D0-48C3-9FD9-686528126A00}"/>
            </c:ext>
          </c:extLst>
        </c:ser>
        <c:ser>
          <c:idx val="4"/>
          <c:order val="3"/>
          <c:tx>
            <c:strRef>
              <c:f>IPUMS!$M$14</c:f>
              <c:strCache>
                <c:ptCount val="1"/>
                <c:pt idx="0">
                  <c:v>Remainder of Virginia</c:v>
                </c:pt>
              </c:strCache>
            </c:strRef>
          </c:tx>
          <c:spPr>
            <a:ln w="38100" cap="rnd">
              <a:solidFill>
                <a:srgbClr val="232D4B"/>
              </a:solidFill>
              <a:round/>
            </a:ln>
            <a:effectLst/>
          </c:spPr>
          <c:marker>
            <c:symbol val="none"/>
          </c:marker>
          <c:cat>
            <c:numRef>
              <c:f>IPUMS!$B$15:$B$33</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IPUMS!$M$15:$M$33</c:f>
              <c:numCache>
                <c:formatCode>0%</c:formatCode>
                <c:ptCount val="19"/>
                <c:pt idx="0">
                  <c:v>0.45311023299771541</c:v>
                </c:pt>
                <c:pt idx="1">
                  <c:v>0.42798995929715078</c:v>
                </c:pt>
                <c:pt idx="2">
                  <c:v>0.41328433865384928</c:v>
                </c:pt>
                <c:pt idx="3">
                  <c:v>0.42429406037000972</c:v>
                </c:pt>
                <c:pt idx="4">
                  <c:v>0.37194713031136345</c:v>
                </c:pt>
                <c:pt idx="5">
                  <c:v>0.36083600479968481</c:v>
                </c:pt>
                <c:pt idx="6">
                  <c:v>0.33179275548608317</c:v>
                </c:pt>
                <c:pt idx="7">
                  <c:v>0.35620288789263038</c:v>
                </c:pt>
                <c:pt idx="8">
                  <c:v>0.36053987389806763</c:v>
                </c:pt>
                <c:pt idx="9">
                  <c:v>0.32108036241875121</c:v>
                </c:pt>
                <c:pt idx="10">
                  <c:v>0.33319113663715216</c:v>
                </c:pt>
                <c:pt idx="11">
                  <c:v>0.29610835037120942</c:v>
                </c:pt>
                <c:pt idx="12">
                  <c:v>0.32821179157064506</c:v>
                </c:pt>
                <c:pt idx="13">
                  <c:v>0.31854187096863301</c:v>
                </c:pt>
                <c:pt idx="14">
                  <c:v>0.31697431878674476</c:v>
                </c:pt>
                <c:pt idx="15">
                  <c:v>0.35791194099766466</c:v>
                </c:pt>
                <c:pt idx="16">
                  <c:v>0.36876004171716886</c:v>
                </c:pt>
                <c:pt idx="17">
                  <c:v>0.36533781004968885</c:v>
                </c:pt>
                <c:pt idx="18">
                  <c:v>0.39093879152321104</c:v>
                </c:pt>
              </c:numCache>
            </c:numRef>
          </c:val>
          <c:smooth val="0"/>
          <c:extLst>
            <c:ext xmlns:c16="http://schemas.microsoft.com/office/drawing/2014/chart" uri="{C3380CC4-5D6E-409C-BE32-E72D297353CC}">
              <c16:uniqueId val="{00000003-19D0-48C3-9FD9-686528126A00}"/>
            </c:ext>
          </c:extLst>
        </c:ser>
        <c:dLbls>
          <c:showLegendKey val="0"/>
          <c:showVal val="0"/>
          <c:showCatName val="0"/>
          <c:showSerName val="0"/>
          <c:showPercent val="0"/>
          <c:showBubbleSize val="0"/>
        </c:dLbls>
        <c:smooth val="0"/>
        <c:axId val="242648384"/>
        <c:axId val="242647424"/>
      </c:lineChart>
      <c:catAx>
        <c:axId val="242648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242647424"/>
        <c:crosses val="autoZero"/>
        <c:auto val="1"/>
        <c:lblAlgn val="ctr"/>
        <c:lblOffset val="100"/>
        <c:noMultiLvlLbl val="0"/>
      </c:catAx>
      <c:valAx>
        <c:axId val="242647424"/>
        <c:scaling>
          <c:orientation val="minMax"/>
        </c:scaling>
        <c:delete val="0"/>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242648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Segoe UI Semibold" panose="020B0702040204020203" pitchFamily="34" charset="0"/>
              <a:ea typeface="+mn-ea"/>
              <a:cs typeface="Segoe UI Semibold" panose="020B07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 10 age 25 to 44'!$C$294</c:f>
              <c:strCache>
                <c:ptCount val="1"/>
                <c:pt idx="0">
                  <c:v>2010-2014</c:v>
                </c:pt>
              </c:strCache>
            </c:strRef>
          </c:tx>
          <c:spPr>
            <a:solidFill>
              <a:srgbClr val="232D4B"/>
            </a:solidFill>
            <a:ln>
              <a:noFill/>
            </a:ln>
            <a:effectLst/>
          </c:spPr>
          <c:invertIfNegative val="0"/>
          <c:cat>
            <c:strRef>
              <c:f>'Chart 10 age 25 to 44'!$B$295:$B$298</c:f>
              <c:strCache>
                <c:ptCount val="4"/>
                <c:pt idx="0">
                  <c:v>Hampton Roads</c:v>
                </c:pt>
                <c:pt idx="1">
                  <c:v>Northern Virginia</c:v>
                </c:pt>
                <c:pt idx="2">
                  <c:v>Richmond</c:v>
                </c:pt>
                <c:pt idx="3">
                  <c:v>Remainder of Virginia</c:v>
                </c:pt>
              </c:strCache>
            </c:strRef>
          </c:cat>
          <c:val>
            <c:numRef>
              <c:f>'Chart 10 age 25 to 44'!$C$295:$C$298</c:f>
              <c:numCache>
                <c:formatCode>_(* #,##0_);_(* \(#,##0\);_(* "-"??_);_(@_)</c:formatCode>
                <c:ptCount val="4"/>
                <c:pt idx="0">
                  <c:v>19074</c:v>
                </c:pt>
                <c:pt idx="1">
                  <c:v>34226</c:v>
                </c:pt>
                <c:pt idx="2">
                  <c:v>11165</c:v>
                </c:pt>
                <c:pt idx="3">
                  <c:v>-9698</c:v>
                </c:pt>
              </c:numCache>
            </c:numRef>
          </c:val>
          <c:extLst>
            <c:ext xmlns:c16="http://schemas.microsoft.com/office/drawing/2014/chart" uri="{C3380CC4-5D6E-409C-BE32-E72D297353CC}">
              <c16:uniqueId val="{00000000-BDAD-4D80-ACD4-A39EE4E8DADE}"/>
            </c:ext>
          </c:extLst>
        </c:ser>
        <c:ser>
          <c:idx val="1"/>
          <c:order val="1"/>
          <c:tx>
            <c:strRef>
              <c:f>'Chart 10 age 25 to 44'!$D$294</c:f>
              <c:strCache>
                <c:ptCount val="1"/>
                <c:pt idx="0">
                  <c:v>2020-2024</c:v>
                </c:pt>
              </c:strCache>
            </c:strRef>
          </c:tx>
          <c:spPr>
            <a:solidFill>
              <a:srgbClr val="7FCFEF"/>
            </a:solidFill>
            <a:ln>
              <a:noFill/>
            </a:ln>
            <a:effectLst/>
          </c:spPr>
          <c:invertIfNegative val="0"/>
          <c:cat>
            <c:strRef>
              <c:f>'Chart 10 age 25 to 44'!$B$295:$B$298</c:f>
              <c:strCache>
                <c:ptCount val="4"/>
                <c:pt idx="0">
                  <c:v>Hampton Roads</c:v>
                </c:pt>
                <c:pt idx="1">
                  <c:v>Northern Virginia</c:v>
                </c:pt>
                <c:pt idx="2">
                  <c:v>Richmond</c:v>
                </c:pt>
                <c:pt idx="3">
                  <c:v>Remainder of Virginia</c:v>
                </c:pt>
              </c:strCache>
            </c:strRef>
          </c:cat>
          <c:val>
            <c:numRef>
              <c:f>'Chart 10 age 25 to 44'!$D$295:$D$298</c:f>
              <c:numCache>
                <c:formatCode>_(* #,##0_);_(* \(#,##0\);_(* "-"??_);_(@_)</c:formatCode>
                <c:ptCount val="4"/>
                <c:pt idx="0">
                  <c:v>5593</c:v>
                </c:pt>
                <c:pt idx="1">
                  <c:v>14960</c:v>
                </c:pt>
                <c:pt idx="2">
                  <c:v>25805</c:v>
                </c:pt>
                <c:pt idx="3">
                  <c:v>17302</c:v>
                </c:pt>
              </c:numCache>
            </c:numRef>
          </c:val>
          <c:extLst>
            <c:ext xmlns:c16="http://schemas.microsoft.com/office/drawing/2014/chart" uri="{C3380CC4-5D6E-409C-BE32-E72D297353CC}">
              <c16:uniqueId val="{00000001-BDAD-4D80-ACD4-A39EE4E8DADE}"/>
            </c:ext>
          </c:extLst>
        </c:ser>
        <c:dLbls>
          <c:showLegendKey val="0"/>
          <c:showVal val="0"/>
          <c:showCatName val="0"/>
          <c:showSerName val="0"/>
          <c:showPercent val="0"/>
          <c:showBubbleSize val="0"/>
        </c:dLbls>
        <c:gapWidth val="150"/>
        <c:overlap val="-27"/>
        <c:axId val="897527536"/>
        <c:axId val="897528016"/>
      </c:barChart>
      <c:catAx>
        <c:axId val="89752753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Segoe UI Semibold" panose="020B0702040204020203" pitchFamily="34" charset="0"/>
                <a:ea typeface="+mn-ea"/>
                <a:cs typeface="Segoe UI Semibold" panose="020B0702040204020203" pitchFamily="34" charset="0"/>
              </a:defRPr>
            </a:pPr>
            <a:endParaRPr lang="en-US"/>
          </a:p>
        </c:txPr>
        <c:crossAx val="897528016"/>
        <c:crosses val="autoZero"/>
        <c:auto val="1"/>
        <c:lblAlgn val="ctr"/>
        <c:lblOffset val="100"/>
        <c:noMultiLvlLbl val="0"/>
      </c:catAx>
      <c:valAx>
        <c:axId val="897528016"/>
        <c:scaling>
          <c:orientation val="minMax"/>
        </c:scaling>
        <c:delete val="0"/>
        <c:axPos val="l"/>
        <c:majorGridlines>
          <c:spPr>
            <a:ln w="9525" cap="flat" cmpd="sng" algn="ctr">
              <a:solidFill>
                <a:schemeClr val="bg1">
                  <a:lumMod val="9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897527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Segoe UI Semibold" panose="020B0702040204020203" pitchFamily="34" charset="0"/>
              <a:ea typeface="+mn-ea"/>
              <a:cs typeface="Segoe UI Semibold" panose="020B07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Segoe UI" panose="020B0502040204020203" pitchFamily="34" charset="0"/>
          <a:cs typeface="Segoe UI" panose="020B0502040204020203"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DB6D47-41E1-5AE4-1F2E-7B07A454493A}"/>
              </a:ext>
            </a:extLst>
          </p:cNvPr>
          <p:cNvSpPr>
            <a:spLocks noGrp="1"/>
          </p:cNvSpPr>
          <p:nvPr>
            <p:ph type="hdr" sz="quarter"/>
          </p:nvPr>
        </p:nvSpPr>
        <p:spPr>
          <a:xfrm>
            <a:off x="0" y="0"/>
            <a:ext cx="4068763" cy="3556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88560B7-623E-18DB-B4C6-ED0E0DBAC572}"/>
              </a:ext>
            </a:extLst>
          </p:cNvPr>
          <p:cNvSpPr>
            <a:spLocks noGrp="1"/>
          </p:cNvSpPr>
          <p:nvPr>
            <p:ph type="dt" sz="quarter" idx="1"/>
          </p:nvPr>
        </p:nvSpPr>
        <p:spPr>
          <a:xfrm>
            <a:off x="5318125" y="0"/>
            <a:ext cx="4068763" cy="355600"/>
          </a:xfrm>
          <a:prstGeom prst="rect">
            <a:avLst/>
          </a:prstGeom>
        </p:spPr>
        <p:txBody>
          <a:bodyPr vert="horz" lIns="91440" tIns="45720" rIns="91440" bIns="45720" rtlCol="0"/>
          <a:lstStyle>
            <a:lvl1pPr algn="r">
              <a:defRPr sz="1200"/>
            </a:lvl1pPr>
          </a:lstStyle>
          <a:p>
            <a:r>
              <a:rPr lang="en-US"/>
              <a:t>7/15/2025</a:t>
            </a:r>
          </a:p>
        </p:txBody>
      </p:sp>
      <p:sp>
        <p:nvSpPr>
          <p:cNvPr id="4" name="Footer Placeholder 3">
            <a:extLst>
              <a:ext uri="{FF2B5EF4-FFF2-40B4-BE49-F238E27FC236}">
                <a16:creationId xmlns:a16="http://schemas.microsoft.com/office/drawing/2014/main" id="{B7281300-A4AE-04DA-0BDB-74EBCF40C8E2}"/>
              </a:ext>
            </a:extLst>
          </p:cNvPr>
          <p:cNvSpPr>
            <a:spLocks noGrp="1"/>
          </p:cNvSpPr>
          <p:nvPr>
            <p:ph type="ftr" sz="quarter" idx="2"/>
          </p:nvPr>
        </p:nvSpPr>
        <p:spPr>
          <a:xfrm>
            <a:off x="0" y="6746875"/>
            <a:ext cx="4068763" cy="3556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C06BA83-A483-69A9-62AF-83437885F972}"/>
              </a:ext>
            </a:extLst>
          </p:cNvPr>
          <p:cNvSpPr>
            <a:spLocks noGrp="1"/>
          </p:cNvSpPr>
          <p:nvPr>
            <p:ph type="sldNum" sz="quarter" idx="3"/>
          </p:nvPr>
        </p:nvSpPr>
        <p:spPr>
          <a:xfrm>
            <a:off x="5318125" y="6746875"/>
            <a:ext cx="4068763" cy="355600"/>
          </a:xfrm>
          <a:prstGeom prst="rect">
            <a:avLst/>
          </a:prstGeom>
        </p:spPr>
        <p:txBody>
          <a:bodyPr vert="horz" lIns="91440" tIns="45720" rIns="91440" bIns="45720" rtlCol="0" anchor="b"/>
          <a:lstStyle>
            <a:lvl1pPr algn="r">
              <a:defRPr sz="1200"/>
            </a:lvl1pPr>
          </a:lstStyle>
          <a:p>
            <a:fld id="{1E97D3DC-50D6-4E62-9D99-BEA3FC0B7208}" type="slidenum">
              <a:rPr lang="en-US" smtClean="0"/>
              <a:t>‹#›</a:t>
            </a:fld>
            <a:endParaRPr lang="en-US"/>
          </a:p>
        </p:txBody>
      </p:sp>
    </p:spTree>
    <p:extLst>
      <p:ext uri="{BB962C8B-B14F-4D97-AF65-F5344CB8AC3E}">
        <p14:creationId xmlns:p14="http://schemas.microsoft.com/office/powerpoint/2010/main" val="422411759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5317963" y="1"/>
            <a:ext cx="4068339" cy="356357"/>
          </a:xfrm>
          <a:prstGeom prst="rect">
            <a:avLst/>
          </a:prstGeom>
        </p:spPr>
        <p:txBody>
          <a:bodyPr vert="horz" lIns="94229" tIns="47114" rIns="94229" bIns="47114" rtlCol="0"/>
          <a:lstStyle>
            <a:lvl1pPr algn="r">
              <a:defRPr sz="1200"/>
            </a:lvl1pPr>
          </a:lstStyle>
          <a:p>
            <a:r>
              <a:rPr lang="en-US"/>
              <a:t>7/15/2025</a:t>
            </a:r>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938848" y="3418066"/>
            <a:ext cx="7510780" cy="2796600"/>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5317963" y="6746119"/>
            <a:ext cx="4068339" cy="356356"/>
          </a:xfrm>
          <a:prstGeom prst="rect">
            <a:avLst/>
          </a:prstGeom>
        </p:spPr>
        <p:txBody>
          <a:bodyPr vert="horz" lIns="94229" tIns="47114" rIns="94229" bIns="47114" rtlCol="0" anchor="b"/>
          <a:lstStyle>
            <a:lvl1pPr algn="r">
              <a:defRPr sz="1200"/>
            </a:lvl1pPr>
          </a:lstStyle>
          <a:p>
            <a:fld id="{9A1FB2BF-5AB0-4F02-9B34-3CB11037E520}" type="slidenum">
              <a:rPr lang="en-US" smtClean="0"/>
              <a:t>‹#›</a:t>
            </a:fld>
            <a:endParaRPr lang="en-US"/>
          </a:p>
        </p:txBody>
      </p:sp>
    </p:spTree>
    <p:extLst>
      <p:ext uri="{BB962C8B-B14F-4D97-AF65-F5344CB8AC3E}">
        <p14:creationId xmlns:p14="http://schemas.microsoft.com/office/powerpoint/2010/main" val="112012409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White_BlueBox-Right">
    <p:spTree>
      <p:nvGrpSpPr>
        <p:cNvPr id="1" name=""/>
        <p:cNvGrpSpPr/>
        <p:nvPr/>
      </p:nvGrpSpPr>
      <p:grpSpPr>
        <a:xfrm>
          <a:off x="0" y="0"/>
          <a:ext cx="0" cy="0"/>
          <a:chOff x="0" y="0"/>
          <a:chExt cx="0" cy="0"/>
        </a:xfrm>
      </p:grpSpPr>
      <p:sp>
        <p:nvSpPr>
          <p:cNvPr id="2" name="Title 1"/>
          <p:cNvSpPr>
            <a:spLocks noGrp="1"/>
          </p:cNvSpPr>
          <p:nvPr>
            <p:ph type="title"/>
          </p:nvPr>
        </p:nvSpPr>
        <p:spPr>
          <a:xfrm>
            <a:off x="838199" y="1005840"/>
            <a:ext cx="7250723" cy="2103120"/>
          </a:xfrm>
        </p:spPr>
        <p:txBody>
          <a:bodyPr/>
          <a:lstStyle>
            <a:lvl1pPr>
              <a:defRPr>
                <a:latin typeface="ITC Franklin Gothic Std MedCd" panose="020B0606030503020204" pitchFamily="34" charset="0"/>
              </a:defRPr>
            </a:lvl1pPr>
          </a:lstStyle>
          <a:p>
            <a:r>
              <a:rPr lang="en-US" dirty="0"/>
              <a:t>Click to edit Master title style</a:t>
            </a:r>
          </a:p>
        </p:txBody>
      </p:sp>
      <p:sp>
        <p:nvSpPr>
          <p:cNvPr id="3" name="Text Placeholder 5"/>
          <p:cNvSpPr>
            <a:spLocks noGrp="1"/>
          </p:cNvSpPr>
          <p:nvPr>
            <p:ph type="body" sz="quarter" idx="11" hasCustomPrompt="1"/>
          </p:nvPr>
        </p:nvSpPr>
        <p:spPr>
          <a:xfrm>
            <a:off x="838199" y="4487952"/>
            <a:ext cx="5224975" cy="334517"/>
          </a:xfrm>
          <a:prstGeom prst="rect">
            <a:avLst/>
          </a:prstGeom>
        </p:spPr>
        <p:txBody>
          <a:bodyPr/>
          <a:lstStyle>
            <a:lvl1pPr marL="0" indent="0">
              <a:buNone/>
              <a:defRPr lang="en-US" sz="2000" b="0" kern="1200" cap="none" spc="-50" baseline="0" dirty="0" smtClean="0">
                <a:solidFill>
                  <a:srgbClr val="6D6D6D"/>
                </a:solidFill>
                <a:latin typeface="Arial Nova Light" panose="020B0304020202020204" pitchFamily="34" charset="0"/>
                <a:ea typeface="+mn-ea"/>
                <a:cs typeface="+mn-cs"/>
              </a:defRPr>
            </a:lvl1pPr>
          </a:lstStyle>
          <a:p>
            <a:pPr marL="228600" lvl="0" indent="-228600" algn="l" defTabSz="914400" rtl="0" eaLnBrk="1" latinLnBrk="0" hangingPunct="1">
              <a:lnSpc>
                <a:spcPct val="90000"/>
              </a:lnSpc>
              <a:spcBef>
                <a:spcPts val="1000"/>
              </a:spcBef>
            </a:pPr>
            <a:r>
              <a:rPr lang="en-US" dirty="0"/>
              <a:t>Date</a:t>
            </a:r>
          </a:p>
        </p:txBody>
      </p:sp>
      <p:sp>
        <p:nvSpPr>
          <p:cNvPr id="4" name="Text Placeholder 5"/>
          <p:cNvSpPr>
            <a:spLocks noGrp="1"/>
          </p:cNvSpPr>
          <p:nvPr>
            <p:ph type="body" sz="quarter" idx="12" hasCustomPrompt="1"/>
          </p:nvPr>
        </p:nvSpPr>
        <p:spPr>
          <a:xfrm>
            <a:off x="838199" y="5343378"/>
            <a:ext cx="7250113" cy="411480"/>
          </a:xfrm>
          <a:prstGeom prst="rect">
            <a:avLst/>
          </a:prstGeom>
        </p:spPr>
        <p:txBody>
          <a:bodyPr/>
          <a:lstStyle>
            <a:lvl1pPr marL="0" indent="0">
              <a:buNone/>
              <a:defRPr lang="en-US" sz="2400" kern="1200" cap="none" spc="0" baseline="0" dirty="0">
                <a:solidFill>
                  <a:srgbClr val="232D4B"/>
                </a:solidFill>
                <a:latin typeface="ITC Franklin Gothic Std MedCd" panose="020B0606030503020204" pitchFamily="34" charset="0"/>
                <a:ea typeface="+mn-ea"/>
                <a:cs typeface="+mn-cs"/>
              </a:defRPr>
            </a:lvl1pPr>
          </a:lstStyle>
          <a:p>
            <a:pPr marL="228600" lvl="0" indent="-228600" algn="l" defTabSz="914400" rtl="0" eaLnBrk="1" latinLnBrk="0" hangingPunct="1">
              <a:lnSpc>
                <a:spcPct val="90000"/>
              </a:lnSpc>
              <a:spcBef>
                <a:spcPts val="1000"/>
              </a:spcBef>
            </a:pPr>
            <a:r>
              <a:rPr lang="en-US" dirty="0"/>
              <a:t>Presenter</a:t>
            </a:r>
          </a:p>
        </p:txBody>
      </p:sp>
      <p:sp>
        <p:nvSpPr>
          <p:cNvPr id="5" name="Text Placeholder 5"/>
          <p:cNvSpPr>
            <a:spLocks noGrp="1"/>
          </p:cNvSpPr>
          <p:nvPr>
            <p:ph type="body" sz="quarter" idx="13" hasCustomPrompt="1"/>
          </p:nvPr>
        </p:nvSpPr>
        <p:spPr>
          <a:xfrm>
            <a:off x="838199" y="5710076"/>
            <a:ext cx="7250113" cy="367170"/>
          </a:xfrm>
          <a:prstGeom prst="rect">
            <a:avLst/>
          </a:prstGeom>
        </p:spPr>
        <p:txBody>
          <a:bodyPr/>
          <a:lstStyle>
            <a:lvl1pPr marL="0" indent="0">
              <a:buNone/>
              <a:defRPr lang="en-US" sz="2000" b="0" kern="1200" cap="none" spc="-50" baseline="0" dirty="0" smtClean="0">
                <a:solidFill>
                  <a:srgbClr val="6D6D6D"/>
                </a:solidFill>
                <a:latin typeface="Arial Nova Light" panose="020B0304020202020204" pitchFamily="34" charset="0"/>
                <a:ea typeface="+mn-ea"/>
                <a:cs typeface="+mn-cs"/>
              </a:defRPr>
            </a:lvl1pPr>
          </a:lstStyle>
          <a:p>
            <a:pPr marL="228600" lvl="0" indent="-228600" algn="l" defTabSz="914400" rtl="0" eaLnBrk="1" latinLnBrk="0" hangingPunct="1">
              <a:lnSpc>
                <a:spcPct val="90000"/>
              </a:lnSpc>
              <a:spcBef>
                <a:spcPts val="1000"/>
              </a:spcBef>
              <a:buFont typeface="Arial" panose="020B0604020202020204" pitchFamily="34" charset="0"/>
              <a:buNone/>
            </a:pPr>
            <a:r>
              <a:rPr lang="en-US" dirty="0"/>
              <a:t>Email</a:t>
            </a:r>
          </a:p>
        </p:txBody>
      </p:sp>
      <p:sp>
        <p:nvSpPr>
          <p:cNvPr id="6" name="Text Placeholder 9"/>
          <p:cNvSpPr>
            <a:spLocks noGrp="1"/>
          </p:cNvSpPr>
          <p:nvPr>
            <p:ph type="body" sz="quarter" idx="14" hasCustomPrompt="1"/>
          </p:nvPr>
        </p:nvSpPr>
        <p:spPr>
          <a:xfrm>
            <a:off x="838199" y="4084507"/>
            <a:ext cx="7250113" cy="417513"/>
          </a:xfrm>
          <a:prstGeom prst="rect">
            <a:avLst/>
          </a:prstGeom>
        </p:spPr>
        <p:txBody>
          <a:bodyPr/>
          <a:lstStyle>
            <a:lvl1pPr marL="0" indent="0">
              <a:buNone/>
              <a:defRPr sz="2400" cap="none" spc="0" baseline="0">
                <a:solidFill>
                  <a:srgbClr val="232D4B"/>
                </a:solidFill>
                <a:latin typeface="ITC Franklin Gothic Std MedCd" panose="020B0606030503020204" pitchFamily="34" charset="0"/>
              </a:defRPr>
            </a:lvl1pPr>
          </a:lstStyle>
          <a:p>
            <a:pPr lvl="0"/>
            <a:r>
              <a:rPr lang="en-US" dirty="0"/>
              <a:t>Presented To</a:t>
            </a:r>
          </a:p>
        </p:txBody>
      </p:sp>
    </p:spTree>
    <p:extLst>
      <p:ext uri="{BB962C8B-B14F-4D97-AF65-F5344CB8AC3E}">
        <p14:creationId xmlns:p14="http://schemas.microsoft.com/office/powerpoint/2010/main" val="3306358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Col_BlueBar_1Title_2Image">
    <p:spTree>
      <p:nvGrpSpPr>
        <p:cNvPr id="1" name=""/>
        <p:cNvGrpSpPr/>
        <p:nvPr/>
      </p:nvGrpSpPr>
      <p:grpSpPr>
        <a:xfrm>
          <a:off x="0" y="0"/>
          <a:ext cx="0" cy="0"/>
          <a:chOff x="0" y="0"/>
          <a:chExt cx="0" cy="0"/>
        </a:xfrm>
      </p:grpSpPr>
      <p:sp>
        <p:nvSpPr>
          <p:cNvPr id="11" name="Rectangle 10"/>
          <p:cNvSpPr/>
          <p:nvPr userDrawn="1"/>
        </p:nvSpPr>
        <p:spPr>
          <a:xfrm>
            <a:off x="0" y="0"/>
            <a:ext cx="5120640" cy="6212541"/>
          </a:xfrm>
          <a:prstGeom prst="rect">
            <a:avLst/>
          </a:prstGeom>
          <a:solidFill>
            <a:srgbClr val="232D4B"/>
          </a:solidFill>
          <a:ln>
            <a:noFill/>
          </a:ln>
          <a:effectLst>
            <a:outerShdw blurRad="889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6"/>
          <p:cNvSpPr>
            <a:spLocks noGrp="1"/>
          </p:cNvSpPr>
          <p:nvPr>
            <p:ph sz="quarter" idx="12" hasCustomPrompt="1"/>
          </p:nvPr>
        </p:nvSpPr>
        <p:spPr>
          <a:xfrm>
            <a:off x="5486400" y="365760"/>
            <a:ext cx="6400800" cy="5580062"/>
          </a:xfrm>
          <a:prstGeom prst="rect">
            <a:avLst/>
          </a:prstGeom>
        </p:spPr>
        <p:txBody>
          <a:bodyPr/>
          <a:lstStyle>
            <a:lvl1pPr marL="0" indent="0">
              <a:buNone/>
              <a:defRPr sz="2400" b="0" baseline="0">
                <a:solidFill>
                  <a:srgbClr val="5A5A5A"/>
                </a:solidFill>
                <a:latin typeface="ITC Franklin Gothic Std Book" panose="020B0504030503020204"/>
              </a:defRPr>
            </a:lvl1pPr>
          </a:lstStyle>
          <a:p>
            <a:pPr lvl="0"/>
            <a:r>
              <a:rPr lang="en-US"/>
              <a:t>Image, graph, chart</a:t>
            </a:r>
          </a:p>
        </p:txBody>
      </p:sp>
      <p:grpSp>
        <p:nvGrpSpPr>
          <p:cNvPr id="3" name="Group 2"/>
          <p:cNvGrpSpPr/>
          <p:nvPr userDrawn="1"/>
        </p:nvGrpSpPr>
        <p:grpSpPr>
          <a:xfrm>
            <a:off x="0" y="3905355"/>
            <a:ext cx="4320789" cy="210312"/>
            <a:chOff x="0" y="3978507"/>
            <a:chExt cx="4320789" cy="210312"/>
          </a:xfrm>
        </p:grpSpPr>
        <p:sp>
          <p:nvSpPr>
            <p:cNvPr id="7" name="Oval 6"/>
            <p:cNvSpPr/>
            <p:nvPr userDrawn="1"/>
          </p:nvSpPr>
          <p:spPr>
            <a:xfrm>
              <a:off x="4110477" y="3978507"/>
              <a:ext cx="210312" cy="210312"/>
            </a:xfrm>
            <a:prstGeom prst="ellipse">
              <a:avLst/>
            </a:prstGeom>
            <a:solidFill>
              <a:srgbClr val="7FC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4093824"/>
              <a:ext cx="4114800" cy="0"/>
            </a:xfrm>
            <a:prstGeom prst="line">
              <a:avLst/>
            </a:prstGeom>
            <a:ln w="28575">
              <a:solidFill>
                <a:srgbClr val="7FCFEF"/>
              </a:solidFill>
            </a:ln>
          </p:spPr>
          <p:style>
            <a:lnRef idx="1">
              <a:schemeClr val="accent1"/>
            </a:lnRef>
            <a:fillRef idx="0">
              <a:schemeClr val="accent1"/>
            </a:fillRef>
            <a:effectRef idx="0">
              <a:schemeClr val="accent1"/>
            </a:effectRef>
            <a:fontRef idx="minor">
              <a:schemeClr val="tx1"/>
            </a:fontRef>
          </p:style>
        </p:cxnSp>
      </p:grpSp>
      <p:sp>
        <p:nvSpPr>
          <p:cNvPr id="10" name="Footer Placeholder 2"/>
          <p:cNvSpPr>
            <a:spLocks noGrp="1"/>
          </p:cNvSpPr>
          <p:nvPr>
            <p:ph type="ftr" sz="quarter" idx="3"/>
          </p:nvPr>
        </p:nvSpPr>
        <p:spPr>
          <a:xfrm>
            <a:off x="8412480" y="6356350"/>
            <a:ext cx="2451100" cy="365125"/>
          </a:xfrm>
          <a:prstGeom prst="rect">
            <a:avLst/>
          </a:prstGeom>
        </p:spPr>
        <p:txBody>
          <a:bodyPr vert="horz" lIns="91440" tIns="45720" rIns="91440" bIns="45720" rtlCol="0" anchor="ctr"/>
          <a:lstStyle>
            <a:lvl1pPr algn="r">
              <a:defRPr lang="en-US" sz="1300" kern="1200" dirty="0" smtClean="0">
                <a:solidFill>
                  <a:srgbClr val="F1F1EF"/>
                </a:solidFill>
                <a:latin typeface="Franklin Gothic Medium Cond" panose="020B0606030402020204" pitchFamily="34" charset="0"/>
                <a:ea typeface="+mn-ea"/>
                <a:cs typeface="+mn-cs"/>
              </a:defRPr>
            </a:lvl1pPr>
          </a:lstStyle>
          <a:p>
            <a:r>
              <a:rPr lang="en-US"/>
              <a:t>COOPER CENTER </a:t>
            </a:r>
            <a:r>
              <a:rPr lang="en-US" sz="1600"/>
              <a:t>|</a:t>
            </a:r>
            <a:r>
              <a:rPr lang="en-US"/>
              <a:t> PUBLIC SERVICE</a:t>
            </a:r>
          </a:p>
        </p:txBody>
      </p:sp>
      <p:sp>
        <p:nvSpPr>
          <p:cNvPr id="9"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Franklin Gothic Book" panose="020B0503020102020204" pitchFamily="34" charset="0"/>
              </a:defRPr>
            </a:lvl1pPr>
          </a:lstStyle>
          <a:p>
            <a:fld id="{F2085B6F-5DD0-4AA7-A598-31079D007F56}" type="slidenum">
              <a:rPr lang="en-US" smtClean="0"/>
              <a:pPr/>
              <a:t>‹#›</a:t>
            </a:fld>
            <a:endParaRPr lang="en-US"/>
          </a:p>
        </p:txBody>
      </p:sp>
      <p:sp>
        <p:nvSpPr>
          <p:cNvPr id="2" name="Title 1"/>
          <p:cNvSpPr>
            <a:spLocks noGrp="1"/>
          </p:cNvSpPr>
          <p:nvPr>
            <p:ph type="title" hasCustomPrompt="1"/>
          </p:nvPr>
        </p:nvSpPr>
        <p:spPr>
          <a:xfrm>
            <a:off x="640080" y="1280160"/>
            <a:ext cx="3931920" cy="2560320"/>
          </a:xfrm>
        </p:spPr>
        <p:txBody>
          <a:bodyPr/>
          <a:lstStyle>
            <a:lvl1pPr>
              <a:defRPr>
                <a:solidFill>
                  <a:schemeClr val="bg1"/>
                </a:solidFill>
              </a:defRPr>
            </a:lvl1pPr>
          </a:lstStyle>
          <a:p>
            <a:r>
              <a:rPr lang="en-US"/>
              <a:t>Slide Title</a:t>
            </a:r>
          </a:p>
        </p:txBody>
      </p:sp>
    </p:spTree>
    <p:extLst>
      <p:ext uri="{BB962C8B-B14F-4D97-AF65-F5344CB8AC3E}">
        <p14:creationId xmlns:p14="http://schemas.microsoft.com/office/powerpoint/2010/main" val="2094323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Col_1Title_2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1280160"/>
            <a:ext cx="4114800" cy="2651760"/>
          </a:xfrm>
        </p:spPr>
        <p:txBody>
          <a:bodyPr/>
          <a:lstStyle>
            <a:lvl1pPr>
              <a:defRPr/>
            </a:lvl1pPr>
          </a:lstStyle>
          <a:p>
            <a:r>
              <a:rPr lang="en-US" dirty="0"/>
              <a:t>Slide Title</a:t>
            </a:r>
          </a:p>
        </p:txBody>
      </p:sp>
      <p:sp>
        <p:nvSpPr>
          <p:cNvPr id="5" name="Content Placeholder 6"/>
          <p:cNvSpPr>
            <a:spLocks noGrp="1"/>
          </p:cNvSpPr>
          <p:nvPr>
            <p:ph sz="quarter" idx="12" hasCustomPrompt="1"/>
          </p:nvPr>
        </p:nvSpPr>
        <p:spPr>
          <a:xfrm>
            <a:off x="5486400" y="274320"/>
            <a:ext cx="6400800" cy="5760720"/>
          </a:xfrm>
          <a:prstGeom prst="rect">
            <a:avLst/>
          </a:prstGeom>
        </p:spPr>
        <p:txBody>
          <a:bodyPr/>
          <a:lstStyle>
            <a:lvl1pPr marL="0" indent="0">
              <a:buNone/>
              <a:defRPr sz="2400" b="0" baseline="0">
                <a:solidFill>
                  <a:srgbClr val="5A5A5A"/>
                </a:solidFill>
                <a:latin typeface="ITC Franklin Gothic Std Book" panose="020B0504030503020204"/>
              </a:defRPr>
            </a:lvl1pPr>
          </a:lstStyle>
          <a:p>
            <a:pPr lvl="0"/>
            <a:r>
              <a:rPr lang="en-US"/>
              <a:t>Image, graph, chart</a:t>
            </a:r>
          </a:p>
        </p:txBody>
      </p:sp>
      <p:grpSp>
        <p:nvGrpSpPr>
          <p:cNvPr id="3" name="Group 2"/>
          <p:cNvGrpSpPr/>
          <p:nvPr userDrawn="1"/>
        </p:nvGrpSpPr>
        <p:grpSpPr>
          <a:xfrm>
            <a:off x="0" y="3931920"/>
            <a:ext cx="4320789" cy="210312"/>
            <a:chOff x="0" y="3978507"/>
            <a:chExt cx="4320789" cy="210312"/>
          </a:xfrm>
        </p:grpSpPr>
        <p:sp>
          <p:nvSpPr>
            <p:cNvPr id="7" name="Oval 6"/>
            <p:cNvSpPr/>
            <p:nvPr userDrawn="1"/>
          </p:nvSpPr>
          <p:spPr>
            <a:xfrm>
              <a:off x="4110477" y="3978507"/>
              <a:ext cx="210312" cy="210312"/>
            </a:xfrm>
            <a:prstGeom prst="ellipse">
              <a:avLst/>
            </a:prstGeom>
            <a:solidFill>
              <a:srgbClr val="7FC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4093824"/>
              <a:ext cx="4114800" cy="0"/>
            </a:xfrm>
            <a:prstGeom prst="line">
              <a:avLst/>
            </a:prstGeom>
            <a:ln w="28575">
              <a:solidFill>
                <a:srgbClr val="7FCFEF"/>
              </a:solidFill>
            </a:ln>
          </p:spPr>
          <p:style>
            <a:lnRef idx="1">
              <a:schemeClr val="accent1"/>
            </a:lnRef>
            <a:fillRef idx="0">
              <a:schemeClr val="accent1"/>
            </a:fillRef>
            <a:effectRef idx="0">
              <a:schemeClr val="accent1"/>
            </a:effectRef>
            <a:fontRef idx="minor">
              <a:schemeClr val="tx1"/>
            </a:fontRef>
          </p:style>
        </p:cxnSp>
      </p:grpSp>
      <p:sp>
        <p:nvSpPr>
          <p:cNvPr id="10" name="Footer Placeholder 2"/>
          <p:cNvSpPr>
            <a:spLocks noGrp="1"/>
          </p:cNvSpPr>
          <p:nvPr>
            <p:ph type="ftr" sz="quarter" idx="3"/>
          </p:nvPr>
        </p:nvSpPr>
        <p:spPr>
          <a:xfrm>
            <a:off x="8412480" y="6356350"/>
            <a:ext cx="2468880" cy="365125"/>
          </a:xfrm>
          <a:prstGeom prst="rect">
            <a:avLst/>
          </a:prstGeom>
        </p:spPr>
        <p:txBody>
          <a:bodyPr vert="horz" lIns="91440" tIns="45720" rIns="91440" bIns="45720" rtlCol="0" anchor="ctr"/>
          <a:lstStyle>
            <a:lvl1pPr algn="r">
              <a:defRPr lang="en-US" sz="1300" kern="1200" baseline="0" dirty="0" smtClean="0">
                <a:solidFill>
                  <a:srgbClr val="F1F1EF"/>
                </a:solidFill>
                <a:latin typeface="ITC Franklin Gothic Std Bk Cd" panose="020B0506030503020204" pitchFamily="34" charset="0"/>
                <a:ea typeface="+mn-ea"/>
                <a:cs typeface="Arial" panose="020B0604020202020204" pitchFamily="34" charset="0"/>
              </a:defRPr>
            </a:lvl1pPr>
          </a:lstStyle>
          <a:p>
            <a:r>
              <a:rPr lang="en-US" dirty="0"/>
              <a:t>COOPER CENTER </a:t>
            </a:r>
            <a:r>
              <a:rPr lang="en-US" sz="1600" dirty="0"/>
              <a:t>|</a:t>
            </a:r>
            <a:r>
              <a:rPr lang="en-US" dirty="0"/>
              <a:t> PUBLIC SERVICE</a:t>
            </a:r>
          </a:p>
        </p:txBody>
      </p:sp>
      <p:sp>
        <p:nvSpPr>
          <p:cNvPr id="9"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ITC Franklin Gothic Std Bk Cd" panose="020B0506030503020204" pitchFamily="34" charset="0"/>
                <a:cs typeface="Arial" panose="020B0604020202020204" pitchFamily="34" charset="0"/>
              </a:defRPr>
            </a:lvl1pPr>
          </a:lstStyle>
          <a:p>
            <a:fld id="{F2085B6F-5DD0-4AA7-A598-31079D007F56}" type="slidenum">
              <a:rPr lang="en-US" smtClean="0"/>
              <a:pPr/>
              <a:t>‹#›</a:t>
            </a:fld>
            <a:endParaRPr lang="en-US" dirty="0"/>
          </a:p>
        </p:txBody>
      </p:sp>
    </p:spTree>
    <p:extLst>
      <p:ext uri="{BB962C8B-B14F-4D97-AF65-F5344CB8AC3E}">
        <p14:creationId xmlns:p14="http://schemas.microsoft.com/office/powerpoint/2010/main" val="3892642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Col_1Title&amp;Subtitle_2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914400"/>
            <a:ext cx="4114800" cy="2468880"/>
          </a:xfrm>
        </p:spPr>
        <p:txBody>
          <a:bodyPr/>
          <a:lstStyle>
            <a:lvl1pPr>
              <a:defRPr/>
            </a:lvl1pPr>
          </a:lstStyle>
          <a:p>
            <a:r>
              <a:rPr lang="en-US" dirty="0"/>
              <a:t>Slide Title</a:t>
            </a:r>
          </a:p>
        </p:txBody>
      </p:sp>
      <p:sp>
        <p:nvSpPr>
          <p:cNvPr id="5" name="Content Placeholder 6"/>
          <p:cNvSpPr>
            <a:spLocks noGrp="1"/>
          </p:cNvSpPr>
          <p:nvPr>
            <p:ph sz="quarter" idx="12" hasCustomPrompt="1"/>
          </p:nvPr>
        </p:nvSpPr>
        <p:spPr>
          <a:xfrm>
            <a:off x="5486400" y="274320"/>
            <a:ext cx="6400800" cy="5760720"/>
          </a:xfrm>
          <a:prstGeom prst="rect">
            <a:avLst/>
          </a:prstGeom>
        </p:spPr>
        <p:txBody>
          <a:bodyPr/>
          <a:lstStyle>
            <a:lvl1pPr marL="0" indent="0">
              <a:buNone/>
              <a:defRPr sz="2400" baseline="0">
                <a:solidFill>
                  <a:srgbClr val="5A5A5A"/>
                </a:solidFill>
                <a:latin typeface="ITC Franklin Gothic Std Book" panose="020B0504030503020204"/>
              </a:defRPr>
            </a:lvl1pPr>
          </a:lstStyle>
          <a:p>
            <a:pPr lvl="0"/>
            <a:r>
              <a:rPr lang="en-US"/>
              <a:t>Image, graph, chart</a:t>
            </a:r>
          </a:p>
        </p:txBody>
      </p:sp>
      <p:sp>
        <p:nvSpPr>
          <p:cNvPr id="6" name="Text Placeholder 4"/>
          <p:cNvSpPr>
            <a:spLocks noGrp="1"/>
          </p:cNvSpPr>
          <p:nvPr>
            <p:ph type="body" sz="quarter" idx="13" hasCustomPrompt="1"/>
          </p:nvPr>
        </p:nvSpPr>
        <p:spPr>
          <a:xfrm>
            <a:off x="731520" y="3383280"/>
            <a:ext cx="4114800" cy="365760"/>
          </a:xfrm>
          <a:prstGeom prst="rect">
            <a:avLst/>
          </a:prstGeom>
        </p:spPr>
        <p:txBody>
          <a:bodyPr/>
          <a:lstStyle>
            <a:lvl1pPr marL="0" indent="0">
              <a:buNone/>
              <a:defRPr lang="en-US" sz="1800" kern="1200" cap="all" spc="-100" baseline="0" dirty="0">
                <a:solidFill>
                  <a:srgbClr val="979797"/>
                </a:solidFill>
                <a:latin typeface="Arial Nova Light" panose="020B0304020202020204" pitchFamily="34" charset="0"/>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Subtitle</a:t>
            </a:r>
          </a:p>
        </p:txBody>
      </p:sp>
      <p:grpSp>
        <p:nvGrpSpPr>
          <p:cNvPr id="7" name="Group 6"/>
          <p:cNvGrpSpPr/>
          <p:nvPr userDrawn="1"/>
        </p:nvGrpSpPr>
        <p:grpSpPr>
          <a:xfrm>
            <a:off x="0" y="3749040"/>
            <a:ext cx="4318305" cy="210312"/>
            <a:chOff x="0" y="3978507"/>
            <a:chExt cx="4318305" cy="210312"/>
          </a:xfrm>
        </p:grpSpPr>
        <p:sp>
          <p:nvSpPr>
            <p:cNvPr id="8" name="Oval 7"/>
            <p:cNvSpPr/>
            <p:nvPr userDrawn="1"/>
          </p:nvSpPr>
          <p:spPr>
            <a:xfrm>
              <a:off x="4107993" y="3978507"/>
              <a:ext cx="210312" cy="210312"/>
            </a:xfrm>
            <a:prstGeom prst="ellipse">
              <a:avLst/>
            </a:prstGeom>
            <a:solidFill>
              <a:srgbClr val="7FC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0" y="4093824"/>
              <a:ext cx="4114800" cy="0"/>
            </a:xfrm>
            <a:prstGeom prst="line">
              <a:avLst/>
            </a:prstGeom>
            <a:ln w="28575">
              <a:solidFill>
                <a:srgbClr val="7FCFEF"/>
              </a:solidFill>
            </a:ln>
          </p:spPr>
          <p:style>
            <a:lnRef idx="1">
              <a:schemeClr val="accent1"/>
            </a:lnRef>
            <a:fillRef idx="0">
              <a:schemeClr val="accent1"/>
            </a:fillRef>
            <a:effectRef idx="0">
              <a:schemeClr val="accent1"/>
            </a:effectRef>
            <a:fontRef idx="minor">
              <a:schemeClr val="tx1"/>
            </a:fontRef>
          </p:style>
        </p:cxnSp>
      </p:grpSp>
      <p:sp>
        <p:nvSpPr>
          <p:cNvPr id="11" name="Footer Placeholder 2"/>
          <p:cNvSpPr>
            <a:spLocks noGrp="1"/>
          </p:cNvSpPr>
          <p:nvPr>
            <p:ph type="ftr" sz="quarter" idx="3"/>
          </p:nvPr>
        </p:nvSpPr>
        <p:spPr>
          <a:xfrm>
            <a:off x="8412480" y="6356350"/>
            <a:ext cx="2468880" cy="365125"/>
          </a:xfrm>
          <a:prstGeom prst="rect">
            <a:avLst/>
          </a:prstGeom>
        </p:spPr>
        <p:txBody>
          <a:bodyPr vert="horz" lIns="91440" tIns="45720" rIns="91440" bIns="45720" rtlCol="0" anchor="ctr"/>
          <a:lstStyle>
            <a:lvl1pPr algn="r">
              <a:defRPr lang="en-US" sz="1300" kern="1200" spc="0" baseline="0" dirty="0" smtClean="0">
                <a:solidFill>
                  <a:srgbClr val="F1F1EF"/>
                </a:solidFill>
                <a:latin typeface="ITC Franklin Gothic Std Bk Cd" panose="020B0506030503020204" pitchFamily="34" charset="0"/>
                <a:ea typeface="+mn-ea"/>
                <a:cs typeface="Arial" panose="020B0604020202020204" pitchFamily="34" charset="0"/>
              </a:defRPr>
            </a:lvl1pPr>
          </a:lstStyle>
          <a:p>
            <a:r>
              <a:rPr lang="en-US" dirty="0"/>
              <a:t>COOPER CENTER </a:t>
            </a:r>
            <a:r>
              <a:rPr lang="en-US" sz="1600" dirty="0"/>
              <a:t>|</a:t>
            </a:r>
            <a:r>
              <a:rPr lang="en-US" dirty="0"/>
              <a:t> PUBLIC SERVICE</a:t>
            </a:r>
          </a:p>
        </p:txBody>
      </p:sp>
      <p:sp>
        <p:nvSpPr>
          <p:cNvPr id="10"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ITC Franklin Gothic Std Bk Cd" panose="020B0506030503020204" pitchFamily="34" charset="0"/>
                <a:cs typeface="Arial" panose="020B0604020202020204" pitchFamily="34" charset="0"/>
              </a:defRPr>
            </a:lvl1pPr>
          </a:lstStyle>
          <a:p>
            <a:fld id="{F2085B6F-5DD0-4AA7-A598-31079D007F56}" type="slidenum">
              <a:rPr lang="en-US" smtClean="0"/>
              <a:pPr/>
              <a:t>‹#›</a:t>
            </a:fld>
            <a:endParaRPr lang="en-US" dirty="0"/>
          </a:p>
        </p:txBody>
      </p:sp>
    </p:spTree>
    <p:extLst>
      <p:ext uri="{BB962C8B-B14F-4D97-AF65-F5344CB8AC3E}">
        <p14:creationId xmlns:p14="http://schemas.microsoft.com/office/powerpoint/2010/main" val="305095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Col_C1Title&amp;Image_C2Subtitle&amp;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548640"/>
            <a:ext cx="7680960" cy="1188720"/>
          </a:xfrm>
        </p:spPr>
        <p:txBody>
          <a:bodyPr/>
          <a:lstStyle>
            <a:lvl1pPr>
              <a:defRPr/>
            </a:lvl1pPr>
          </a:lstStyle>
          <a:p>
            <a:r>
              <a:rPr lang="en-US" dirty="0"/>
              <a:t>Slide Title</a:t>
            </a:r>
          </a:p>
        </p:txBody>
      </p:sp>
      <p:sp>
        <p:nvSpPr>
          <p:cNvPr id="5" name="Rectangle 4"/>
          <p:cNvSpPr/>
          <p:nvPr userDrawn="1"/>
        </p:nvSpPr>
        <p:spPr>
          <a:xfrm>
            <a:off x="8821738" y="3505"/>
            <a:ext cx="3370262" cy="6199094"/>
          </a:xfrm>
          <a:prstGeom prst="rect">
            <a:avLst/>
          </a:prstGeom>
          <a:solidFill>
            <a:srgbClr val="232D4B"/>
          </a:solidFill>
          <a:ln>
            <a:noFill/>
          </a:ln>
          <a:effectLst>
            <a:outerShdw blurRad="889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all" baseline="0" dirty="0"/>
          </a:p>
        </p:txBody>
      </p:sp>
      <p:sp>
        <p:nvSpPr>
          <p:cNvPr id="6" name="Content Placeholder 4"/>
          <p:cNvSpPr>
            <a:spLocks noGrp="1"/>
          </p:cNvSpPr>
          <p:nvPr>
            <p:ph sz="quarter" idx="12" hasCustomPrompt="1"/>
          </p:nvPr>
        </p:nvSpPr>
        <p:spPr>
          <a:xfrm>
            <a:off x="731520" y="2285999"/>
            <a:ext cx="7680960" cy="3749040"/>
          </a:xfrm>
          <a:prstGeom prst="rect">
            <a:avLst/>
          </a:prstGeom>
        </p:spPr>
        <p:txBody>
          <a:bodyPr/>
          <a:lstStyle>
            <a:lvl1pPr marL="0" indent="0">
              <a:buNone/>
              <a:defRPr baseline="0">
                <a:solidFill>
                  <a:srgbClr val="6D6D6D"/>
                </a:solidFill>
                <a:latin typeface="ITC Franklin Gothic Std Book" panose="020B0504030503020204"/>
              </a:defRPr>
            </a:lvl1pPr>
          </a:lstStyle>
          <a:p>
            <a:pPr lvl="0"/>
            <a:r>
              <a:rPr lang="en-US"/>
              <a:t>Image, map, graph</a:t>
            </a:r>
          </a:p>
        </p:txBody>
      </p:sp>
      <p:sp>
        <p:nvSpPr>
          <p:cNvPr id="8" name="Text Placeholder 9"/>
          <p:cNvSpPr>
            <a:spLocks noGrp="1"/>
          </p:cNvSpPr>
          <p:nvPr>
            <p:ph type="body" sz="quarter" idx="14" hasCustomPrompt="1"/>
          </p:nvPr>
        </p:nvSpPr>
        <p:spPr>
          <a:xfrm>
            <a:off x="9282240" y="491633"/>
            <a:ext cx="2449258" cy="5222838"/>
          </a:xfrm>
          <a:prstGeom prst="rect">
            <a:avLst/>
          </a:prstGeom>
        </p:spPr>
        <p:txBody>
          <a:bodyPr/>
          <a:lstStyle>
            <a:lvl1pPr marL="228600" indent="-228600">
              <a:spcBef>
                <a:spcPts val="0"/>
              </a:spcBef>
              <a:spcAft>
                <a:spcPts val="2400"/>
              </a:spcAft>
              <a:buFont typeface="Arial" panose="020B0604020202020204" pitchFamily="34" charset="0"/>
              <a:buChar char="•"/>
              <a:defRPr sz="2000" spc="-50" baseline="0">
                <a:solidFill>
                  <a:schemeClr val="bg1"/>
                </a:solidFill>
                <a:latin typeface="Arial" panose="020B0604020202020204" pitchFamily="34" charset="0"/>
                <a:cs typeface="Arial" panose="020B0604020202020204" pitchFamily="34" charset="0"/>
              </a:defRPr>
            </a:lvl1pPr>
          </a:lstStyle>
          <a:p>
            <a:pPr lvl="0"/>
            <a:r>
              <a:rPr lang="en-US" dirty="0"/>
              <a:t>Item One</a:t>
            </a:r>
          </a:p>
          <a:p>
            <a:pPr lvl="0"/>
            <a:r>
              <a:rPr lang="en-US" dirty="0"/>
              <a:t>Item Two</a:t>
            </a:r>
          </a:p>
          <a:p>
            <a:pPr lvl="0"/>
            <a:r>
              <a:rPr lang="en-US" dirty="0"/>
              <a:t>Item Three</a:t>
            </a:r>
          </a:p>
          <a:p>
            <a:pPr lvl="0"/>
            <a:endParaRPr lang="en-US" dirty="0"/>
          </a:p>
        </p:txBody>
      </p:sp>
      <p:grpSp>
        <p:nvGrpSpPr>
          <p:cNvPr id="12" name="Group 11"/>
          <p:cNvGrpSpPr/>
          <p:nvPr userDrawn="1"/>
        </p:nvGrpSpPr>
        <p:grpSpPr>
          <a:xfrm>
            <a:off x="0" y="1737360"/>
            <a:ext cx="5696481" cy="210312"/>
            <a:chOff x="0" y="1817918"/>
            <a:chExt cx="5696481" cy="210312"/>
          </a:xfrm>
        </p:grpSpPr>
        <p:sp>
          <p:nvSpPr>
            <p:cNvPr id="13" name="Oval 12"/>
            <p:cNvSpPr/>
            <p:nvPr userDrawn="1"/>
          </p:nvSpPr>
          <p:spPr>
            <a:xfrm>
              <a:off x="5486169" y="1817918"/>
              <a:ext cx="210312" cy="210312"/>
            </a:xfrm>
            <a:prstGeom prst="ellipse">
              <a:avLst/>
            </a:prstGeom>
            <a:solidFill>
              <a:srgbClr val="7FC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a:off x="0" y="1920654"/>
              <a:ext cx="5486400" cy="0"/>
            </a:xfrm>
            <a:prstGeom prst="line">
              <a:avLst/>
            </a:prstGeom>
            <a:ln w="28575">
              <a:solidFill>
                <a:srgbClr val="7FCFEF"/>
              </a:solidFill>
            </a:ln>
          </p:spPr>
          <p:style>
            <a:lnRef idx="1">
              <a:schemeClr val="accent1"/>
            </a:lnRef>
            <a:fillRef idx="0">
              <a:schemeClr val="accent1"/>
            </a:fillRef>
            <a:effectRef idx="0">
              <a:schemeClr val="accent1"/>
            </a:effectRef>
            <a:fontRef idx="minor">
              <a:schemeClr val="tx1"/>
            </a:fontRef>
          </p:style>
        </p:cxnSp>
      </p:grpSp>
      <p:sp>
        <p:nvSpPr>
          <p:cNvPr id="15" name="Footer Placeholder 2"/>
          <p:cNvSpPr>
            <a:spLocks noGrp="1"/>
          </p:cNvSpPr>
          <p:nvPr>
            <p:ph type="ftr" sz="quarter" idx="3"/>
          </p:nvPr>
        </p:nvSpPr>
        <p:spPr>
          <a:xfrm>
            <a:off x="8412480" y="6356350"/>
            <a:ext cx="2468880" cy="365125"/>
          </a:xfrm>
          <a:prstGeom prst="rect">
            <a:avLst/>
          </a:prstGeom>
        </p:spPr>
        <p:txBody>
          <a:bodyPr vert="horz" lIns="91440" tIns="45720" rIns="91440" bIns="45720" rtlCol="0" anchor="ctr"/>
          <a:lstStyle>
            <a:lvl1pPr algn="r">
              <a:defRPr lang="en-US" sz="1300" kern="1200" dirty="0" smtClean="0">
                <a:solidFill>
                  <a:srgbClr val="F1F1EF"/>
                </a:solidFill>
                <a:latin typeface="ITC Franklin Gothic Std Bk Cd" panose="020B0506030503020204" pitchFamily="34" charset="0"/>
                <a:ea typeface="+mn-ea"/>
                <a:cs typeface="Arial" panose="020B0604020202020204" pitchFamily="34" charset="0"/>
              </a:defRPr>
            </a:lvl1pPr>
          </a:lstStyle>
          <a:p>
            <a:r>
              <a:rPr lang="en-US" dirty="0"/>
              <a:t>COOPER CENTER </a:t>
            </a:r>
            <a:r>
              <a:rPr lang="en-US" sz="1600" dirty="0"/>
              <a:t>|</a:t>
            </a:r>
            <a:r>
              <a:rPr lang="en-US" dirty="0"/>
              <a:t> PUBLIC SERVICE</a:t>
            </a:r>
          </a:p>
        </p:txBody>
      </p:sp>
      <p:sp>
        <p:nvSpPr>
          <p:cNvPr id="11"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ITC Franklin Gothic Std Bk Cd" panose="020B0506030503020204" pitchFamily="34" charset="0"/>
                <a:cs typeface="Arial" panose="020B0604020202020204" pitchFamily="34" charset="0"/>
              </a:defRPr>
            </a:lvl1pPr>
          </a:lstStyle>
          <a:p>
            <a:fld id="{F2085B6F-5DD0-4AA7-A598-31079D007F56}" type="slidenum">
              <a:rPr lang="en-US" smtClean="0"/>
              <a:pPr/>
              <a:t>‹#›</a:t>
            </a:fld>
            <a:endParaRPr lang="en-US" dirty="0"/>
          </a:p>
        </p:txBody>
      </p:sp>
    </p:spTree>
    <p:extLst>
      <p:ext uri="{BB962C8B-B14F-4D97-AF65-F5344CB8AC3E}">
        <p14:creationId xmlns:p14="http://schemas.microsoft.com/office/powerpoint/2010/main" val="866466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Col_BlueBar_1Title_2Image">
    <p:spTree>
      <p:nvGrpSpPr>
        <p:cNvPr id="1" name=""/>
        <p:cNvGrpSpPr/>
        <p:nvPr/>
      </p:nvGrpSpPr>
      <p:grpSpPr>
        <a:xfrm>
          <a:off x="0" y="0"/>
          <a:ext cx="0" cy="0"/>
          <a:chOff x="0" y="0"/>
          <a:chExt cx="0" cy="0"/>
        </a:xfrm>
      </p:grpSpPr>
      <p:sp>
        <p:nvSpPr>
          <p:cNvPr id="11" name="Rectangle 10"/>
          <p:cNvSpPr/>
          <p:nvPr userDrawn="1"/>
        </p:nvSpPr>
        <p:spPr>
          <a:xfrm>
            <a:off x="-1" y="0"/>
            <a:ext cx="4023360" cy="6212541"/>
          </a:xfrm>
          <a:prstGeom prst="rect">
            <a:avLst/>
          </a:prstGeom>
          <a:solidFill>
            <a:srgbClr val="232D4B"/>
          </a:solidFill>
          <a:ln>
            <a:noFill/>
          </a:ln>
          <a:effectLst>
            <a:outerShdw blurRad="889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6"/>
          <p:cNvSpPr>
            <a:spLocks noGrp="1"/>
          </p:cNvSpPr>
          <p:nvPr>
            <p:ph sz="quarter" idx="12" hasCustomPrompt="1"/>
          </p:nvPr>
        </p:nvSpPr>
        <p:spPr>
          <a:xfrm>
            <a:off x="4206240" y="274320"/>
            <a:ext cx="7863840" cy="5669280"/>
          </a:xfrm>
          <a:prstGeom prst="rect">
            <a:avLst/>
          </a:prstGeom>
        </p:spPr>
        <p:txBody>
          <a:bodyPr/>
          <a:lstStyle>
            <a:lvl1pPr marL="0" indent="0">
              <a:buNone/>
              <a:defRPr sz="2400" b="0" baseline="0">
                <a:solidFill>
                  <a:srgbClr val="5A5A5A"/>
                </a:solidFill>
                <a:latin typeface="ITC Franklin Gothic Std Book" panose="020B0504030503020204"/>
              </a:defRPr>
            </a:lvl1pPr>
          </a:lstStyle>
          <a:p>
            <a:pPr lvl="0"/>
            <a:r>
              <a:rPr lang="en-US"/>
              <a:t>Image, graph, chart</a:t>
            </a:r>
          </a:p>
        </p:txBody>
      </p:sp>
      <p:grpSp>
        <p:nvGrpSpPr>
          <p:cNvPr id="3" name="Group 2"/>
          <p:cNvGrpSpPr/>
          <p:nvPr userDrawn="1"/>
        </p:nvGrpSpPr>
        <p:grpSpPr>
          <a:xfrm>
            <a:off x="1" y="3931920"/>
            <a:ext cx="3200400" cy="170256"/>
            <a:chOff x="0" y="3978507"/>
            <a:chExt cx="4320789" cy="210312"/>
          </a:xfrm>
        </p:grpSpPr>
        <p:sp>
          <p:nvSpPr>
            <p:cNvPr id="7" name="Oval 6"/>
            <p:cNvSpPr/>
            <p:nvPr userDrawn="1"/>
          </p:nvSpPr>
          <p:spPr>
            <a:xfrm>
              <a:off x="4110477" y="3978507"/>
              <a:ext cx="210312" cy="210312"/>
            </a:xfrm>
            <a:prstGeom prst="ellipse">
              <a:avLst/>
            </a:prstGeom>
            <a:solidFill>
              <a:srgbClr val="7FC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4093824"/>
              <a:ext cx="4114800" cy="0"/>
            </a:xfrm>
            <a:prstGeom prst="line">
              <a:avLst/>
            </a:prstGeom>
            <a:ln w="28575">
              <a:solidFill>
                <a:srgbClr val="7FCFEF"/>
              </a:solidFill>
            </a:ln>
          </p:spPr>
          <p:style>
            <a:lnRef idx="1">
              <a:schemeClr val="accent1"/>
            </a:lnRef>
            <a:fillRef idx="0">
              <a:schemeClr val="accent1"/>
            </a:fillRef>
            <a:effectRef idx="0">
              <a:schemeClr val="accent1"/>
            </a:effectRef>
            <a:fontRef idx="minor">
              <a:schemeClr val="tx1"/>
            </a:fontRef>
          </p:style>
        </p:cxnSp>
      </p:grpSp>
      <p:sp>
        <p:nvSpPr>
          <p:cNvPr id="10" name="Footer Placeholder 2"/>
          <p:cNvSpPr>
            <a:spLocks noGrp="1"/>
          </p:cNvSpPr>
          <p:nvPr>
            <p:ph type="ftr" sz="quarter" idx="3"/>
          </p:nvPr>
        </p:nvSpPr>
        <p:spPr>
          <a:xfrm>
            <a:off x="8412480" y="6356350"/>
            <a:ext cx="2468880" cy="365125"/>
          </a:xfrm>
          <a:prstGeom prst="rect">
            <a:avLst/>
          </a:prstGeom>
        </p:spPr>
        <p:txBody>
          <a:bodyPr vert="horz" lIns="91440" tIns="45720" rIns="91440" bIns="45720" rtlCol="0" anchor="ctr"/>
          <a:lstStyle>
            <a:lvl1pPr algn="r">
              <a:defRPr lang="en-US" sz="1300" kern="1200" dirty="0" smtClean="0">
                <a:solidFill>
                  <a:srgbClr val="F1F1EF"/>
                </a:solidFill>
                <a:latin typeface="ITC Franklin Gothic Std Bk Cd" panose="020B0506030503020204" pitchFamily="34" charset="0"/>
                <a:ea typeface="+mn-ea"/>
                <a:cs typeface="Arial" panose="020B0604020202020204" pitchFamily="34" charset="0"/>
              </a:defRPr>
            </a:lvl1pPr>
          </a:lstStyle>
          <a:p>
            <a:r>
              <a:rPr lang="en-US" dirty="0"/>
              <a:t>COOPER CENTER </a:t>
            </a:r>
            <a:r>
              <a:rPr lang="en-US" sz="1600" dirty="0"/>
              <a:t>|</a:t>
            </a:r>
            <a:r>
              <a:rPr lang="en-US" dirty="0"/>
              <a:t> PUBLIC SERVICE</a:t>
            </a:r>
          </a:p>
        </p:txBody>
      </p:sp>
      <p:sp>
        <p:nvSpPr>
          <p:cNvPr id="9"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ITC Franklin Gothic Std Bk Cd" panose="020B0506030503020204" pitchFamily="34" charset="0"/>
                <a:cs typeface="Arial" panose="020B0604020202020204" pitchFamily="34" charset="0"/>
              </a:defRPr>
            </a:lvl1pPr>
          </a:lstStyle>
          <a:p>
            <a:fld id="{F2085B6F-5DD0-4AA7-A598-31079D007F56}" type="slidenum">
              <a:rPr lang="en-US" smtClean="0"/>
              <a:pPr/>
              <a:t>‹#›</a:t>
            </a:fld>
            <a:endParaRPr lang="en-US" dirty="0"/>
          </a:p>
        </p:txBody>
      </p:sp>
      <p:sp>
        <p:nvSpPr>
          <p:cNvPr id="2" name="Title 1"/>
          <p:cNvSpPr>
            <a:spLocks noGrp="1"/>
          </p:cNvSpPr>
          <p:nvPr>
            <p:ph type="title" hasCustomPrompt="1"/>
          </p:nvPr>
        </p:nvSpPr>
        <p:spPr>
          <a:xfrm>
            <a:off x="731520" y="1280160"/>
            <a:ext cx="2743200" cy="2651760"/>
          </a:xfrm>
        </p:spPr>
        <p:txBody>
          <a:bodyPr/>
          <a:lstStyle>
            <a:lvl1pPr>
              <a:defRPr>
                <a:solidFill>
                  <a:schemeClr val="bg1"/>
                </a:solidFill>
              </a:defRPr>
            </a:lvl1pPr>
          </a:lstStyle>
          <a:p>
            <a:r>
              <a:rPr lang="en-US" dirty="0"/>
              <a:t>Slide Title</a:t>
            </a:r>
          </a:p>
        </p:txBody>
      </p:sp>
    </p:spTree>
    <p:extLst>
      <p:ext uri="{BB962C8B-B14F-4D97-AF65-F5344CB8AC3E}">
        <p14:creationId xmlns:p14="http://schemas.microsoft.com/office/powerpoint/2010/main" val="896679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Col_BlueBar_1Title-Subtitle_2Image_ChTitle">
    <p:spTree>
      <p:nvGrpSpPr>
        <p:cNvPr id="1" name=""/>
        <p:cNvGrpSpPr/>
        <p:nvPr/>
      </p:nvGrpSpPr>
      <p:grpSpPr>
        <a:xfrm>
          <a:off x="0" y="0"/>
          <a:ext cx="0" cy="0"/>
          <a:chOff x="0" y="0"/>
          <a:chExt cx="0" cy="0"/>
        </a:xfrm>
      </p:grpSpPr>
      <p:sp>
        <p:nvSpPr>
          <p:cNvPr id="11" name="Rectangle 10"/>
          <p:cNvSpPr/>
          <p:nvPr userDrawn="1"/>
        </p:nvSpPr>
        <p:spPr>
          <a:xfrm>
            <a:off x="0" y="0"/>
            <a:ext cx="5120640" cy="6212541"/>
          </a:xfrm>
          <a:prstGeom prst="rect">
            <a:avLst/>
          </a:prstGeom>
          <a:solidFill>
            <a:srgbClr val="232D4B"/>
          </a:solidFill>
          <a:ln>
            <a:noFill/>
          </a:ln>
          <a:effectLst>
            <a:outerShdw blurRad="889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6"/>
          <p:cNvSpPr>
            <a:spLocks noGrp="1"/>
          </p:cNvSpPr>
          <p:nvPr>
            <p:ph sz="quarter" idx="12" hasCustomPrompt="1"/>
          </p:nvPr>
        </p:nvSpPr>
        <p:spPr>
          <a:xfrm>
            <a:off x="5486400" y="365759"/>
            <a:ext cx="6400800" cy="5566867"/>
          </a:xfrm>
          <a:prstGeom prst="rect">
            <a:avLst/>
          </a:prstGeom>
        </p:spPr>
        <p:txBody>
          <a:bodyPr/>
          <a:lstStyle>
            <a:lvl1pPr marL="0" indent="0">
              <a:buNone/>
              <a:defRPr sz="2400" b="0" baseline="0">
                <a:solidFill>
                  <a:srgbClr val="5A5A5A"/>
                </a:solidFill>
                <a:latin typeface="ITC Franklin Gothic Std Book" panose="020B0504030503020204"/>
              </a:defRPr>
            </a:lvl1pPr>
          </a:lstStyle>
          <a:p>
            <a:pPr lvl="0"/>
            <a:r>
              <a:rPr lang="en-US"/>
              <a:t>Image, graph, chart</a:t>
            </a:r>
          </a:p>
        </p:txBody>
      </p:sp>
      <p:grpSp>
        <p:nvGrpSpPr>
          <p:cNvPr id="3" name="Group 2"/>
          <p:cNvGrpSpPr/>
          <p:nvPr userDrawn="1"/>
        </p:nvGrpSpPr>
        <p:grpSpPr>
          <a:xfrm>
            <a:off x="0" y="3905355"/>
            <a:ext cx="4320789" cy="210312"/>
            <a:chOff x="0" y="3978507"/>
            <a:chExt cx="4320789" cy="210312"/>
          </a:xfrm>
        </p:grpSpPr>
        <p:sp>
          <p:nvSpPr>
            <p:cNvPr id="7" name="Oval 6"/>
            <p:cNvSpPr/>
            <p:nvPr userDrawn="1"/>
          </p:nvSpPr>
          <p:spPr>
            <a:xfrm>
              <a:off x="4110477" y="3978507"/>
              <a:ext cx="210312" cy="210312"/>
            </a:xfrm>
            <a:prstGeom prst="ellipse">
              <a:avLst/>
            </a:prstGeom>
            <a:solidFill>
              <a:srgbClr val="7FC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4093824"/>
              <a:ext cx="4114800" cy="0"/>
            </a:xfrm>
            <a:prstGeom prst="line">
              <a:avLst/>
            </a:prstGeom>
            <a:ln w="28575">
              <a:solidFill>
                <a:srgbClr val="7FCFEF"/>
              </a:solidFill>
            </a:ln>
          </p:spPr>
          <p:style>
            <a:lnRef idx="1">
              <a:schemeClr val="accent1"/>
            </a:lnRef>
            <a:fillRef idx="0">
              <a:schemeClr val="accent1"/>
            </a:fillRef>
            <a:effectRef idx="0">
              <a:schemeClr val="accent1"/>
            </a:effectRef>
            <a:fontRef idx="minor">
              <a:schemeClr val="tx1"/>
            </a:fontRef>
          </p:style>
        </p:cxnSp>
      </p:grpSp>
      <p:sp>
        <p:nvSpPr>
          <p:cNvPr id="10" name="Footer Placeholder 2"/>
          <p:cNvSpPr>
            <a:spLocks noGrp="1"/>
          </p:cNvSpPr>
          <p:nvPr>
            <p:ph type="ftr" sz="quarter" idx="3"/>
          </p:nvPr>
        </p:nvSpPr>
        <p:spPr>
          <a:xfrm>
            <a:off x="8412480" y="6356350"/>
            <a:ext cx="2468880" cy="365125"/>
          </a:xfrm>
          <a:prstGeom prst="rect">
            <a:avLst/>
          </a:prstGeom>
        </p:spPr>
        <p:txBody>
          <a:bodyPr vert="horz" lIns="91440" tIns="45720" rIns="91440" bIns="45720" rtlCol="0" anchor="ctr"/>
          <a:lstStyle>
            <a:lvl1pPr algn="r">
              <a:defRPr lang="en-US" sz="1300" kern="1200" dirty="0" smtClean="0">
                <a:solidFill>
                  <a:srgbClr val="F1F1EF"/>
                </a:solidFill>
                <a:latin typeface="ITC Franklin Gothic Std Bk Cd" panose="020B0506030503020204" pitchFamily="34" charset="0"/>
                <a:ea typeface="+mn-ea"/>
                <a:cs typeface="Arial" panose="020B0604020202020204" pitchFamily="34" charset="0"/>
              </a:defRPr>
            </a:lvl1pPr>
          </a:lstStyle>
          <a:p>
            <a:r>
              <a:rPr lang="en-US" dirty="0"/>
              <a:t>COOPER CENTER </a:t>
            </a:r>
            <a:r>
              <a:rPr lang="en-US" sz="1600" dirty="0"/>
              <a:t>|</a:t>
            </a:r>
            <a:r>
              <a:rPr lang="en-US" dirty="0"/>
              <a:t> PUBLIC SERVICE</a:t>
            </a:r>
          </a:p>
        </p:txBody>
      </p:sp>
      <p:sp>
        <p:nvSpPr>
          <p:cNvPr id="9"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ITC Franklin Gothic Std Bk Cd" panose="020B0506030503020204" pitchFamily="34" charset="0"/>
                <a:cs typeface="Arial" panose="020B0604020202020204" pitchFamily="34" charset="0"/>
              </a:defRPr>
            </a:lvl1pPr>
          </a:lstStyle>
          <a:p>
            <a:fld id="{F2085B6F-5DD0-4AA7-A598-31079D007F56}" type="slidenum">
              <a:rPr lang="en-US" smtClean="0"/>
              <a:pPr/>
              <a:t>‹#›</a:t>
            </a:fld>
            <a:endParaRPr lang="en-US" dirty="0"/>
          </a:p>
        </p:txBody>
      </p:sp>
      <p:sp>
        <p:nvSpPr>
          <p:cNvPr id="2" name="Title 1"/>
          <p:cNvSpPr>
            <a:spLocks noGrp="1"/>
          </p:cNvSpPr>
          <p:nvPr>
            <p:ph type="title" hasCustomPrompt="1"/>
          </p:nvPr>
        </p:nvSpPr>
        <p:spPr>
          <a:xfrm>
            <a:off x="731520" y="1280160"/>
            <a:ext cx="3931920" cy="2026310"/>
          </a:xfrm>
        </p:spPr>
        <p:txBody>
          <a:bodyPr/>
          <a:lstStyle>
            <a:lvl1pPr>
              <a:defRPr>
                <a:solidFill>
                  <a:schemeClr val="bg1"/>
                </a:solidFill>
              </a:defRPr>
            </a:lvl1pPr>
          </a:lstStyle>
          <a:p>
            <a:r>
              <a:rPr lang="en-US" dirty="0"/>
              <a:t>Slide Title</a:t>
            </a:r>
          </a:p>
        </p:txBody>
      </p:sp>
      <p:sp>
        <p:nvSpPr>
          <p:cNvPr id="14" name="Text Placeholder 4"/>
          <p:cNvSpPr>
            <a:spLocks noGrp="1"/>
          </p:cNvSpPr>
          <p:nvPr>
            <p:ph type="body" sz="quarter" idx="13" hasCustomPrompt="1"/>
          </p:nvPr>
        </p:nvSpPr>
        <p:spPr>
          <a:xfrm>
            <a:off x="731520" y="3306470"/>
            <a:ext cx="3931920" cy="534010"/>
          </a:xfrm>
          <a:prstGeom prst="rect">
            <a:avLst/>
          </a:prstGeom>
        </p:spPr>
        <p:txBody>
          <a:bodyPr/>
          <a:lstStyle>
            <a:lvl1pPr marL="0" indent="0">
              <a:buNone/>
              <a:defRPr lang="en-US" sz="2200" kern="1200" cap="all" spc="-100" baseline="0" dirty="0">
                <a:solidFill>
                  <a:schemeClr val="bg1"/>
                </a:solidFill>
                <a:latin typeface="Arial Nova Light" panose="020B0304020202020204" pitchFamily="34" charset="0"/>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Subtitle</a:t>
            </a:r>
          </a:p>
        </p:txBody>
      </p:sp>
    </p:spTree>
    <p:extLst>
      <p:ext uri="{BB962C8B-B14F-4D97-AF65-F5344CB8AC3E}">
        <p14:creationId xmlns:p14="http://schemas.microsoft.com/office/powerpoint/2010/main" val="4217524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Col_C1Title&amp;Bullets_C2Image-ChTitle">
    <p:spTree>
      <p:nvGrpSpPr>
        <p:cNvPr id="1" name=""/>
        <p:cNvGrpSpPr/>
        <p:nvPr/>
      </p:nvGrpSpPr>
      <p:grpSpPr>
        <a:xfrm>
          <a:off x="0" y="0"/>
          <a:ext cx="0" cy="0"/>
          <a:chOff x="0" y="0"/>
          <a:chExt cx="0" cy="0"/>
        </a:xfrm>
      </p:grpSpPr>
      <p:sp>
        <p:nvSpPr>
          <p:cNvPr id="5" name="Rectangle 4"/>
          <p:cNvSpPr/>
          <p:nvPr userDrawn="1"/>
        </p:nvSpPr>
        <p:spPr>
          <a:xfrm>
            <a:off x="0" y="0"/>
            <a:ext cx="5394960" cy="6212541"/>
          </a:xfrm>
          <a:prstGeom prst="rect">
            <a:avLst/>
          </a:prstGeom>
          <a:solidFill>
            <a:srgbClr val="232D4B"/>
          </a:solidFill>
          <a:ln>
            <a:noFill/>
          </a:ln>
          <a:effectLst>
            <a:outerShdw blurRad="889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731520" y="548640"/>
            <a:ext cx="4114800" cy="1920240"/>
          </a:xfrm>
        </p:spPr>
        <p:txBody>
          <a:bodyPr/>
          <a:lstStyle>
            <a:lvl1pPr>
              <a:defRPr>
                <a:solidFill>
                  <a:schemeClr val="bg1"/>
                </a:solidFill>
              </a:defRPr>
            </a:lvl1pPr>
          </a:lstStyle>
          <a:p>
            <a:r>
              <a:rPr lang="en-US" dirty="0"/>
              <a:t>Slide Title</a:t>
            </a:r>
          </a:p>
        </p:txBody>
      </p:sp>
      <p:sp>
        <p:nvSpPr>
          <p:cNvPr id="9" name="Content Placeholder 6"/>
          <p:cNvSpPr>
            <a:spLocks noGrp="1"/>
          </p:cNvSpPr>
          <p:nvPr>
            <p:ph sz="quarter" idx="12" hasCustomPrompt="1"/>
          </p:nvPr>
        </p:nvSpPr>
        <p:spPr>
          <a:xfrm>
            <a:off x="5760718" y="274320"/>
            <a:ext cx="6126480" cy="5394960"/>
          </a:xfrm>
          <a:prstGeom prst="rect">
            <a:avLst/>
          </a:prstGeom>
        </p:spPr>
        <p:txBody>
          <a:bodyPr/>
          <a:lstStyle>
            <a:lvl1pPr marL="0" indent="0">
              <a:buNone/>
              <a:defRPr sz="2400" baseline="0">
                <a:solidFill>
                  <a:srgbClr val="5A5A5A"/>
                </a:solidFill>
                <a:latin typeface="ITC Franklin Gothic Std Book" panose="020B0504030503020204"/>
              </a:defRPr>
            </a:lvl1pPr>
          </a:lstStyle>
          <a:p>
            <a:pPr lvl="0"/>
            <a:r>
              <a:rPr lang="en-US"/>
              <a:t>Image, graph, chart</a:t>
            </a:r>
          </a:p>
        </p:txBody>
      </p:sp>
      <p:sp>
        <p:nvSpPr>
          <p:cNvPr id="10" name="Text Placeholder 5"/>
          <p:cNvSpPr>
            <a:spLocks noGrp="1"/>
          </p:cNvSpPr>
          <p:nvPr>
            <p:ph type="body" sz="quarter" idx="13" hasCustomPrompt="1"/>
          </p:nvPr>
        </p:nvSpPr>
        <p:spPr>
          <a:xfrm>
            <a:off x="731519" y="3108960"/>
            <a:ext cx="4114800" cy="2743200"/>
          </a:xfrm>
          <a:prstGeom prst="rect">
            <a:avLst/>
          </a:prstGeom>
        </p:spPr>
        <p:txBody>
          <a:bodyPr/>
          <a:lstStyle>
            <a:lvl1pPr marL="228600" indent="-228600">
              <a:spcAft>
                <a:spcPts val="2400"/>
              </a:spcAft>
              <a:buFont typeface="Arial" panose="020B0604020202020204" pitchFamily="34" charset="0"/>
              <a:buChar char="•"/>
              <a:defRPr sz="2000" spc="-50" baseline="0">
                <a:solidFill>
                  <a:schemeClr val="bg1"/>
                </a:solidFill>
                <a:latin typeface="Arial" panose="020B0604020202020204" pitchFamily="34" charset="0"/>
                <a:cs typeface="Arial" panose="020B0604020202020204" pitchFamily="34" charset="0"/>
              </a:defRPr>
            </a:lvl1pPr>
          </a:lstStyle>
          <a:p>
            <a:pPr lvl="0"/>
            <a:r>
              <a:rPr lang="en-US"/>
              <a:t>Item One</a:t>
            </a:r>
          </a:p>
          <a:p>
            <a:pPr lvl="0"/>
            <a:r>
              <a:rPr lang="en-US"/>
              <a:t>Item Two</a:t>
            </a:r>
          </a:p>
          <a:p>
            <a:pPr lvl="0"/>
            <a:r>
              <a:rPr lang="en-US"/>
              <a:t>Item Three</a:t>
            </a:r>
          </a:p>
          <a:p>
            <a:pPr lvl="0"/>
            <a:endParaRPr lang="en-US"/>
          </a:p>
        </p:txBody>
      </p:sp>
      <p:grpSp>
        <p:nvGrpSpPr>
          <p:cNvPr id="11" name="Group 10"/>
          <p:cNvGrpSpPr/>
          <p:nvPr userDrawn="1"/>
        </p:nvGrpSpPr>
        <p:grpSpPr>
          <a:xfrm>
            <a:off x="0" y="2468880"/>
            <a:ext cx="4320809" cy="210312"/>
            <a:chOff x="0" y="3978507"/>
            <a:chExt cx="4320809" cy="210312"/>
          </a:xfrm>
        </p:grpSpPr>
        <p:sp>
          <p:nvSpPr>
            <p:cNvPr id="12" name="Oval 11"/>
            <p:cNvSpPr/>
            <p:nvPr userDrawn="1"/>
          </p:nvSpPr>
          <p:spPr>
            <a:xfrm>
              <a:off x="4110497" y="3978507"/>
              <a:ext cx="210312" cy="210312"/>
            </a:xfrm>
            <a:prstGeom prst="ellipse">
              <a:avLst/>
            </a:prstGeom>
            <a:solidFill>
              <a:srgbClr val="7FC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a:off x="0" y="4093824"/>
              <a:ext cx="4114800" cy="0"/>
            </a:xfrm>
            <a:prstGeom prst="line">
              <a:avLst/>
            </a:prstGeom>
            <a:ln w="28575">
              <a:solidFill>
                <a:srgbClr val="7FCFEF"/>
              </a:solidFill>
            </a:ln>
          </p:spPr>
          <p:style>
            <a:lnRef idx="1">
              <a:schemeClr val="accent1"/>
            </a:lnRef>
            <a:fillRef idx="0">
              <a:schemeClr val="accent1"/>
            </a:fillRef>
            <a:effectRef idx="0">
              <a:schemeClr val="accent1"/>
            </a:effectRef>
            <a:fontRef idx="minor">
              <a:schemeClr val="tx1"/>
            </a:fontRef>
          </p:style>
        </p:cxnSp>
      </p:grpSp>
      <p:sp>
        <p:nvSpPr>
          <p:cNvPr id="15" name="Footer Placeholder 2"/>
          <p:cNvSpPr>
            <a:spLocks noGrp="1"/>
          </p:cNvSpPr>
          <p:nvPr>
            <p:ph type="ftr" sz="quarter" idx="3"/>
          </p:nvPr>
        </p:nvSpPr>
        <p:spPr>
          <a:xfrm>
            <a:off x="8412480" y="6356350"/>
            <a:ext cx="2468880" cy="365125"/>
          </a:xfrm>
          <a:prstGeom prst="rect">
            <a:avLst/>
          </a:prstGeom>
        </p:spPr>
        <p:txBody>
          <a:bodyPr vert="horz" lIns="91440" tIns="45720" rIns="91440" bIns="45720" rtlCol="0" anchor="ctr"/>
          <a:lstStyle>
            <a:lvl1pPr algn="r">
              <a:defRPr lang="en-US" sz="1300" kern="1200" dirty="0" smtClean="0">
                <a:solidFill>
                  <a:srgbClr val="F1F1EF"/>
                </a:solidFill>
                <a:latin typeface="ITC Franklin Gothic Std Bk Cd" panose="020B0506030503020204" pitchFamily="34" charset="0"/>
                <a:ea typeface="+mn-ea"/>
                <a:cs typeface="Arial" panose="020B0604020202020204" pitchFamily="34" charset="0"/>
              </a:defRPr>
            </a:lvl1pPr>
          </a:lstStyle>
          <a:p>
            <a:r>
              <a:rPr lang="en-US" dirty="0"/>
              <a:t>COOPER CENTER </a:t>
            </a:r>
            <a:r>
              <a:rPr lang="en-US" sz="1600" dirty="0"/>
              <a:t>|</a:t>
            </a:r>
            <a:r>
              <a:rPr lang="en-US" dirty="0"/>
              <a:t> PUBLIC SERVICE</a:t>
            </a:r>
          </a:p>
        </p:txBody>
      </p:sp>
      <p:sp>
        <p:nvSpPr>
          <p:cNvPr id="14"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ITC Franklin Gothic Std Bk Cd" panose="020B0506030503020204" pitchFamily="34" charset="0"/>
                <a:cs typeface="Arial" panose="020B0604020202020204" pitchFamily="34" charset="0"/>
              </a:defRPr>
            </a:lvl1pPr>
          </a:lstStyle>
          <a:p>
            <a:fld id="{F2085B6F-5DD0-4AA7-A598-31079D007F56}" type="slidenum">
              <a:rPr lang="en-US" smtClean="0"/>
              <a:pPr/>
              <a:t>‹#›</a:t>
            </a:fld>
            <a:endParaRPr lang="en-US" dirty="0"/>
          </a:p>
        </p:txBody>
      </p:sp>
      <p:sp>
        <p:nvSpPr>
          <p:cNvPr id="17" name="Text Placeholder 5"/>
          <p:cNvSpPr>
            <a:spLocks noGrp="1"/>
          </p:cNvSpPr>
          <p:nvPr>
            <p:ph type="body" sz="quarter" idx="14" hasCustomPrompt="1"/>
          </p:nvPr>
        </p:nvSpPr>
        <p:spPr>
          <a:xfrm>
            <a:off x="5760718" y="5785504"/>
            <a:ext cx="6126480" cy="268854"/>
          </a:xfrm>
          <a:prstGeom prst="rect">
            <a:avLst/>
          </a:prstGeom>
        </p:spPr>
        <p:txBody>
          <a:bodyPr/>
          <a:lstStyle>
            <a:lvl1pPr marL="0" indent="0" algn="ctr" defTabSz="914400" rtl="0" eaLnBrk="1" latinLnBrk="0" hangingPunct="1">
              <a:lnSpc>
                <a:spcPct val="80000"/>
              </a:lnSpc>
              <a:spcBef>
                <a:spcPct val="0"/>
              </a:spcBef>
              <a:buNone/>
              <a:defRPr lang="en-US" sz="1600" b="0" i="0" u="none" strike="noStrike" kern="1200" cap="none" spc="0" baseline="0" dirty="0">
                <a:solidFill>
                  <a:srgbClr val="232D4B"/>
                </a:solidFill>
                <a:uFillTx/>
                <a:latin typeface="ITC Franklin Gothic Std MedCd" panose="020B0606030503020204" pitchFamily="34" charset="0"/>
                <a:ea typeface="+mj-ea"/>
                <a:cs typeface="+mj-cs"/>
                <a:sym typeface="ITC Franklin Gothic Std Book"/>
              </a:defRPr>
            </a:lvl1pPr>
          </a:lstStyle>
          <a:p>
            <a:pPr lvl="0"/>
            <a:r>
              <a:rPr lang="en-US" dirty="0"/>
              <a:t>Chart Title or Source</a:t>
            </a:r>
          </a:p>
        </p:txBody>
      </p:sp>
    </p:spTree>
    <p:extLst>
      <p:ext uri="{BB962C8B-B14F-4D97-AF65-F5344CB8AC3E}">
        <p14:creationId xmlns:p14="http://schemas.microsoft.com/office/powerpoint/2010/main" val="1884051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Col_C1Title&amp;Bullets_C2Image_ChTitle_GrayBackgrd">
    <p:spTree>
      <p:nvGrpSpPr>
        <p:cNvPr id="1" name=""/>
        <p:cNvGrpSpPr/>
        <p:nvPr/>
      </p:nvGrpSpPr>
      <p:grpSpPr>
        <a:xfrm>
          <a:off x="0" y="0"/>
          <a:ext cx="0" cy="0"/>
          <a:chOff x="0" y="0"/>
          <a:chExt cx="0" cy="0"/>
        </a:xfrm>
      </p:grpSpPr>
      <p:sp>
        <p:nvSpPr>
          <p:cNvPr id="3" name="Rectangle 2"/>
          <p:cNvSpPr/>
          <p:nvPr userDrawn="1"/>
        </p:nvSpPr>
        <p:spPr>
          <a:xfrm>
            <a:off x="5394960" y="1"/>
            <a:ext cx="6797040" cy="62125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0" y="0"/>
            <a:ext cx="5394960" cy="6212541"/>
          </a:xfrm>
          <a:prstGeom prst="rect">
            <a:avLst/>
          </a:prstGeom>
          <a:solidFill>
            <a:srgbClr val="232D4B"/>
          </a:solidFill>
          <a:ln>
            <a:noFill/>
          </a:ln>
          <a:effectLst>
            <a:outerShdw blurRad="889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31520" y="548640"/>
            <a:ext cx="4114800" cy="2011680"/>
          </a:xfrm>
        </p:spPr>
        <p:txBody>
          <a:bodyPr/>
          <a:lstStyle>
            <a:lvl1pPr>
              <a:defRPr>
                <a:solidFill>
                  <a:schemeClr val="bg1"/>
                </a:solidFill>
              </a:defRPr>
            </a:lvl1pPr>
          </a:lstStyle>
          <a:p>
            <a:r>
              <a:rPr lang="en-US" dirty="0"/>
              <a:t>Slide Title</a:t>
            </a:r>
          </a:p>
        </p:txBody>
      </p:sp>
      <p:sp>
        <p:nvSpPr>
          <p:cNvPr id="9" name="Content Placeholder 6"/>
          <p:cNvSpPr>
            <a:spLocks noGrp="1"/>
          </p:cNvSpPr>
          <p:nvPr>
            <p:ph sz="quarter" idx="12" hasCustomPrompt="1"/>
          </p:nvPr>
        </p:nvSpPr>
        <p:spPr>
          <a:xfrm>
            <a:off x="5669280" y="274320"/>
            <a:ext cx="6309360" cy="5394960"/>
          </a:xfrm>
          <a:prstGeom prst="rect">
            <a:avLst/>
          </a:prstGeom>
        </p:spPr>
        <p:txBody>
          <a:bodyPr/>
          <a:lstStyle>
            <a:lvl1pPr marL="0" indent="0">
              <a:buNone/>
              <a:defRPr sz="2400" baseline="0">
                <a:solidFill>
                  <a:srgbClr val="5A5A5A"/>
                </a:solidFill>
                <a:latin typeface="ITC Franklin Gothic Std Book" panose="020B0504030503020204"/>
              </a:defRPr>
            </a:lvl1pPr>
          </a:lstStyle>
          <a:p>
            <a:pPr lvl="0"/>
            <a:r>
              <a:rPr lang="en-US"/>
              <a:t>Image, graph, chart</a:t>
            </a:r>
          </a:p>
        </p:txBody>
      </p:sp>
      <p:sp>
        <p:nvSpPr>
          <p:cNvPr id="10" name="Text Placeholder 5"/>
          <p:cNvSpPr>
            <a:spLocks noGrp="1"/>
          </p:cNvSpPr>
          <p:nvPr>
            <p:ph type="body" sz="quarter" idx="13" hasCustomPrompt="1"/>
          </p:nvPr>
        </p:nvSpPr>
        <p:spPr>
          <a:xfrm>
            <a:off x="731519" y="3108960"/>
            <a:ext cx="4114800" cy="2743200"/>
          </a:xfrm>
          <a:prstGeom prst="rect">
            <a:avLst/>
          </a:prstGeom>
        </p:spPr>
        <p:txBody>
          <a:bodyPr/>
          <a:lstStyle>
            <a:lvl1pPr marL="228600" indent="-228600">
              <a:spcAft>
                <a:spcPts val="2400"/>
              </a:spcAft>
              <a:buFont typeface="Arial" panose="020B0604020202020204" pitchFamily="34" charset="0"/>
              <a:buChar char="•"/>
              <a:defRPr sz="2000" spc="-50" baseline="0">
                <a:solidFill>
                  <a:schemeClr val="bg1"/>
                </a:solidFill>
                <a:latin typeface="Arial" panose="020B0604020202020204" pitchFamily="34" charset="0"/>
                <a:cs typeface="Arial" panose="020B0604020202020204" pitchFamily="34" charset="0"/>
              </a:defRPr>
            </a:lvl1pPr>
          </a:lstStyle>
          <a:p>
            <a:pPr lvl="0"/>
            <a:r>
              <a:rPr lang="en-US" dirty="0"/>
              <a:t>Item One</a:t>
            </a:r>
          </a:p>
          <a:p>
            <a:pPr lvl="0"/>
            <a:r>
              <a:rPr lang="en-US" dirty="0"/>
              <a:t>Item Two</a:t>
            </a:r>
          </a:p>
          <a:p>
            <a:pPr lvl="0"/>
            <a:r>
              <a:rPr lang="en-US" dirty="0"/>
              <a:t>Item Three</a:t>
            </a:r>
          </a:p>
          <a:p>
            <a:pPr lvl="0"/>
            <a:endParaRPr lang="en-US" dirty="0"/>
          </a:p>
        </p:txBody>
      </p:sp>
      <p:grpSp>
        <p:nvGrpSpPr>
          <p:cNvPr id="11" name="Group 10"/>
          <p:cNvGrpSpPr/>
          <p:nvPr userDrawn="1"/>
        </p:nvGrpSpPr>
        <p:grpSpPr>
          <a:xfrm>
            <a:off x="0" y="2560320"/>
            <a:ext cx="4320809" cy="210312"/>
            <a:chOff x="0" y="3978507"/>
            <a:chExt cx="4320809" cy="210312"/>
          </a:xfrm>
        </p:grpSpPr>
        <p:sp>
          <p:nvSpPr>
            <p:cNvPr id="12" name="Oval 11"/>
            <p:cNvSpPr/>
            <p:nvPr userDrawn="1"/>
          </p:nvSpPr>
          <p:spPr>
            <a:xfrm>
              <a:off x="4110497" y="3978507"/>
              <a:ext cx="210312" cy="210312"/>
            </a:xfrm>
            <a:prstGeom prst="ellipse">
              <a:avLst/>
            </a:prstGeom>
            <a:solidFill>
              <a:srgbClr val="7FC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a:off x="0" y="4093824"/>
              <a:ext cx="4114800" cy="0"/>
            </a:xfrm>
            <a:prstGeom prst="line">
              <a:avLst/>
            </a:prstGeom>
            <a:ln w="28575">
              <a:solidFill>
                <a:srgbClr val="7FCFEF"/>
              </a:solidFill>
            </a:ln>
          </p:spPr>
          <p:style>
            <a:lnRef idx="1">
              <a:schemeClr val="accent1"/>
            </a:lnRef>
            <a:fillRef idx="0">
              <a:schemeClr val="accent1"/>
            </a:fillRef>
            <a:effectRef idx="0">
              <a:schemeClr val="accent1"/>
            </a:effectRef>
            <a:fontRef idx="minor">
              <a:schemeClr val="tx1"/>
            </a:fontRef>
          </p:style>
        </p:cxnSp>
      </p:grpSp>
      <p:sp>
        <p:nvSpPr>
          <p:cNvPr id="15" name="Footer Placeholder 2"/>
          <p:cNvSpPr>
            <a:spLocks noGrp="1"/>
          </p:cNvSpPr>
          <p:nvPr>
            <p:ph type="ftr" sz="quarter" idx="3"/>
          </p:nvPr>
        </p:nvSpPr>
        <p:spPr>
          <a:xfrm>
            <a:off x="8412480" y="6356350"/>
            <a:ext cx="2468880" cy="365125"/>
          </a:xfrm>
          <a:prstGeom prst="rect">
            <a:avLst/>
          </a:prstGeom>
        </p:spPr>
        <p:txBody>
          <a:bodyPr vert="horz" lIns="91440" tIns="45720" rIns="91440" bIns="45720" rtlCol="0" anchor="ctr"/>
          <a:lstStyle>
            <a:lvl1pPr algn="r">
              <a:defRPr lang="en-US" sz="1300" kern="1200" dirty="0" smtClean="0">
                <a:solidFill>
                  <a:srgbClr val="F1F1EF"/>
                </a:solidFill>
                <a:latin typeface="ITC Franklin Gothic Std Bk Cd" panose="020B0506030503020204" pitchFamily="34" charset="0"/>
                <a:ea typeface="+mn-ea"/>
                <a:cs typeface="Arial" panose="020B0604020202020204" pitchFamily="34" charset="0"/>
              </a:defRPr>
            </a:lvl1pPr>
          </a:lstStyle>
          <a:p>
            <a:r>
              <a:rPr lang="en-US" dirty="0"/>
              <a:t>COOPER CENTER </a:t>
            </a:r>
            <a:r>
              <a:rPr lang="en-US" sz="1600" dirty="0"/>
              <a:t>|</a:t>
            </a:r>
            <a:r>
              <a:rPr lang="en-US" dirty="0"/>
              <a:t> PUBLIC SERVICE</a:t>
            </a:r>
          </a:p>
        </p:txBody>
      </p:sp>
      <p:sp>
        <p:nvSpPr>
          <p:cNvPr id="14"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ITC Franklin Gothic Std Bk Cd" panose="020B0506030503020204" pitchFamily="34" charset="0"/>
                <a:cs typeface="Arial" panose="020B0604020202020204" pitchFamily="34" charset="0"/>
              </a:defRPr>
            </a:lvl1pPr>
          </a:lstStyle>
          <a:p>
            <a:fld id="{F2085B6F-5DD0-4AA7-A598-31079D007F56}" type="slidenum">
              <a:rPr lang="en-US" smtClean="0"/>
              <a:pPr/>
              <a:t>‹#›</a:t>
            </a:fld>
            <a:endParaRPr lang="en-US" dirty="0"/>
          </a:p>
        </p:txBody>
      </p:sp>
      <p:sp>
        <p:nvSpPr>
          <p:cNvPr id="6" name="Text Placeholder 5"/>
          <p:cNvSpPr>
            <a:spLocks noGrp="1"/>
          </p:cNvSpPr>
          <p:nvPr>
            <p:ph type="body" sz="quarter" idx="14" hasCustomPrompt="1"/>
          </p:nvPr>
        </p:nvSpPr>
        <p:spPr>
          <a:xfrm>
            <a:off x="5669280" y="5852159"/>
            <a:ext cx="6309360" cy="260405"/>
          </a:xfrm>
          <a:prstGeom prst="rect">
            <a:avLst/>
          </a:prstGeom>
        </p:spPr>
        <p:txBody>
          <a:bodyPr/>
          <a:lstStyle>
            <a:lvl1pPr marL="0" indent="0" algn="ctr" defTabSz="914400" rtl="0" eaLnBrk="1" latinLnBrk="0" hangingPunct="1">
              <a:lnSpc>
                <a:spcPct val="80000"/>
              </a:lnSpc>
              <a:spcBef>
                <a:spcPct val="0"/>
              </a:spcBef>
              <a:buNone/>
              <a:defRPr lang="en-US" sz="1600" b="0" i="0" u="none" strike="noStrike" kern="1200" cap="none" spc="0" baseline="0" dirty="0">
                <a:solidFill>
                  <a:srgbClr val="232D4B"/>
                </a:solidFill>
                <a:uFillTx/>
                <a:latin typeface="ITC Franklin Gothic Std Bk Cd" panose="020B0506030503020204" pitchFamily="34" charset="0"/>
                <a:ea typeface="+mj-ea"/>
                <a:cs typeface="+mj-cs"/>
                <a:sym typeface="ITC Franklin Gothic Std Book"/>
              </a:defRPr>
            </a:lvl1pPr>
          </a:lstStyle>
          <a:p>
            <a:pPr lvl="0"/>
            <a:r>
              <a:rPr lang="en-US" dirty="0"/>
              <a:t>Chart Title or Source</a:t>
            </a:r>
          </a:p>
        </p:txBody>
      </p:sp>
    </p:spTree>
    <p:extLst>
      <p:ext uri="{BB962C8B-B14F-4D97-AF65-F5344CB8AC3E}">
        <p14:creationId xmlns:p14="http://schemas.microsoft.com/office/powerpoint/2010/main" val="12078778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Col_C1Title&amp;&amp;Text_C2Image">
    <p:spTree>
      <p:nvGrpSpPr>
        <p:cNvPr id="1" name=""/>
        <p:cNvGrpSpPr/>
        <p:nvPr/>
      </p:nvGrpSpPr>
      <p:grpSpPr>
        <a:xfrm>
          <a:off x="0" y="0"/>
          <a:ext cx="0" cy="0"/>
          <a:chOff x="0" y="0"/>
          <a:chExt cx="0" cy="0"/>
        </a:xfrm>
      </p:grpSpPr>
      <p:sp>
        <p:nvSpPr>
          <p:cNvPr id="5" name="Rectangle 4"/>
          <p:cNvSpPr/>
          <p:nvPr userDrawn="1"/>
        </p:nvSpPr>
        <p:spPr>
          <a:xfrm>
            <a:off x="0" y="1"/>
            <a:ext cx="5029200" cy="6205728"/>
          </a:xfrm>
          <a:prstGeom prst="rect">
            <a:avLst/>
          </a:prstGeom>
          <a:solidFill>
            <a:srgbClr val="232D4B"/>
          </a:solidFill>
          <a:ln>
            <a:noFill/>
          </a:ln>
          <a:effectLst>
            <a:outerShdw blurRad="889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31520" y="820148"/>
            <a:ext cx="3657600" cy="1828800"/>
          </a:xfrm>
        </p:spPr>
        <p:txBody>
          <a:bodyPr/>
          <a:lstStyle>
            <a:lvl1pPr>
              <a:defRPr>
                <a:solidFill>
                  <a:schemeClr val="bg1"/>
                </a:solidFill>
              </a:defRPr>
            </a:lvl1pPr>
          </a:lstStyle>
          <a:p>
            <a:r>
              <a:rPr lang="en-US" dirty="0"/>
              <a:t>Slide Title</a:t>
            </a:r>
          </a:p>
        </p:txBody>
      </p:sp>
      <p:sp>
        <p:nvSpPr>
          <p:cNvPr id="7" name="Content Placeholder 6"/>
          <p:cNvSpPr>
            <a:spLocks noGrp="1"/>
          </p:cNvSpPr>
          <p:nvPr>
            <p:ph sz="quarter" idx="13" hasCustomPrompt="1"/>
          </p:nvPr>
        </p:nvSpPr>
        <p:spPr>
          <a:xfrm>
            <a:off x="5303520" y="182880"/>
            <a:ext cx="6675120" cy="5852160"/>
          </a:xfrm>
          <a:prstGeom prst="rect">
            <a:avLst/>
          </a:prstGeom>
        </p:spPr>
        <p:txBody>
          <a:bodyPr/>
          <a:lstStyle>
            <a:lvl1pPr marL="0" indent="0">
              <a:buNone/>
              <a:defRPr sz="2400" baseline="0">
                <a:solidFill>
                  <a:srgbClr val="5A5A5A"/>
                </a:solidFill>
                <a:latin typeface="ITC Franklin Gothic Std Book" panose="020B0504030503020204"/>
              </a:defRPr>
            </a:lvl1pPr>
          </a:lstStyle>
          <a:p>
            <a:pPr lvl="0"/>
            <a:r>
              <a:rPr lang="en-US"/>
              <a:t>Image, graph, chart</a:t>
            </a:r>
          </a:p>
        </p:txBody>
      </p:sp>
      <p:sp>
        <p:nvSpPr>
          <p:cNvPr id="11" name="Text Placeholder 5"/>
          <p:cNvSpPr>
            <a:spLocks noGrp="1"/>
          </p:cNvSpPr>
          <p:nvPr>
            <p:ph type="body" sz="quarter" idx="14" hasCustomPrompt="1"/>
          </p:nvPr>
        </p:nvSpPr>
        <p:spPr>
          <a:xfrm>
            <a:off x="731520" y="3291840"/>
            <a:ext cx="3657600" cy="2377440"/>
          </a:xfrm>
          <a:prstGeom prst="rect">
            <a:avLst/>
          </a:prstGeom>
        </p:spPr>
        <p:txBody>
          <a:bodyPr/>
          <a:lstStyle>
            <a:lvl1pPr marL="0" indent="0" algn="l">
              <a:buNone/>
              <a:defRPr sz="3200" b="0" spc="-100" baseline="0">
                <a:solidFill>
                  <a:schemeClr val="bg1"/>
                </a:solidFill>
                <a:latin typeface="ITC Franklin Gothic Std MedCd" panose="020B0606030503020204" pitchFamily="34" charset="0"/>
              </a:defRPr>
            </a:lvl1pPr>
          </a:lstStyle>
          <a:p>
            <a:pPr lvl="0"/>
            <a:r>
              <a:rPr lang="en-US"/>
              <a:t>Important Fact/Piece of Data Goes Here</a:t>
            </a:r>
          </a:p>
        </p:txBody>
      </p:sp>
      <p:grpSp>
        <p:nvGrpSpPr>
          <p:cNvPr id="12" name="Group 11"/>
          <p:cNvGrpSpPr/>
          <p:nvPr userDrawn="1"/>
        </p:nvGrpSpPr>
        <p:grpSpPr>
          <a:xfrm>
            <a:off x="0" y="2651760"/>
            <a:ext cx="4320809" cy="210312"/>
            <a:chOff x="0" y="3978507"/>
            <a:chExt cx="4320809" cy="210312"/>
          </a:xfrm>
        </p:grpSpPr>
        <p:sp>
          <p:nvSpPr>
            <p:cNvPr id="13" name="Oval 12"/>
            <p:cNvSpPr/>
            <p:nvPr userDrawn="1"/>
          </p:nvSpPr>
          <p:spPr>
            <a:xfrm>
              <a:off x="4110497" y="3978507"/>
              <a:ext cx="210312" cy="210312"/>
            </a:xfrm>
            <a:prstGeom prst="ellipse">
              <a:avLst/>
            </a:prstGeom>
            <a:solidFill>
              <a:srgbClr val="7FC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a:off x="0" y="4093824"/>
              <a:ext cx="4114800" cy="0"/>
            </a:xfrm>
            <a:prstGeom prst="line">
              <a:avLst/>
            </a:prstGeom>
            <a:ln w="28575">
              <a:solidFill>
                <a:srgbClr val="7FCFEF"/>
              </a:solidFill>
            </a:ln>
          </p:spPr>
          <p:style>
            <a:lnRef idx="1">
              <a:schemeClr val="accent1"/>
            </a:lnRef>
            <a:fillRef idx="0">
              <a:schemeClr val="accent1"/>
            </a:fillRef>
            <a:effectRef idx="0">
              <a:schemeClr val="accent1"/>
            </a:effectRef>
            <a:fontRef idx="minor">
              <a:schemeClr val="tx1"/>
            </a:fontRef>
          </p:style>
        </p:cxnSp>
      </p:grpSp>
      <p:sp>
        <p:nvSpPr>
          <p:cNvPr id="16" name="Footer Placeholder 2"/>
          <p:cNvSpPr>
            <a:spLocks noGrp="1"/>
          </p:cNvSpPr>
          <p:nvPr>
            <p:ph type="ftr" sz="quarter" idx="3"/>
          </p:nvPr>
        </p:nvSpPr>
        <p:spPr>
          <a:xfrm>
            <a:off x="8412480" y="6356350"/>
            <a:ext cx="2468880" cy="365125"/>
          </a:xfrm>
          <a:prstGeom prst="rect">
            <a:avLst/>
          </a:prstGeom>
        </p:spPr>
        <p:txBody>
          <a:bodyPr vert="horz" lIns="91440" tIns="45720" rIns="91440" bIns="45720" rtlCol="0" anchor="ctr"/>
          <a:lstStyle>
            <a:lvl1pPr algn="r">
              <a:defRPr lang="en-US" sz="1300" kern="1200" dirty="0" smtClean="0">
                <a:solidFill>
                  <a:srgbClr val="F1F1EF"/>
                </a:solidFill>
                <a:latin typeface="ITC Franklin Gothic Std Bk Cd" panose="020B0506030503020204" pitchFamily="34" charset="0"/>
                <a:ea typeface="+mn-ea"/>
                <a:cs typeface="Arial" panose="020B0604020202020204" pitchFamily="34" charset="0"/>
              </a:defRPr>
            </a:lvl1pPr>
          </a:lstStyle>
          <a:p>
            <a:r>
              <a:rPr lang="en-US"/>
              <a:t>COOPER CENTER | PUBLIC SERVICE</a:t>
            </a:r>
          </a:p>
        </p:txBody>
      </p:sp>
      <p:sp>
        <p:nvSpPr>
          <p:cNvPr id="15"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ITC Franklin Gothic Std Bk Cd" panose="020B0506030503020204" pitchFamily="34" charset="0"/>
                <a:cs typeface="Arial" panose="020B0604020202020204" pitchFamily="34" charset="0"/>
              </a:defRPr>
            </a:lvl1pPr>
          </a:lstStyle>
          <a:p>
            <a:fld id="{F2085B6F-5DD0-4AA7-A598-31079D007F56}" type="slidenum">
              <a:rPr lang="en-US" smtClean="0"/>
              <a:pPr/>
              <a:t>‹#›</a:t>
            </a:fld>
            <a:endParaRPr lang="en-US" dirty="0"/>
          </a:p>
        </p:txBody>
      </p:sp>
    </p:spTree>
    <p:extLst>
      <p:ext uri="{BB962C8B-B14F-4D97-AF65-F5344CB8AC3E}">
        <p14:creationId xmlns:p14="http://schemas.microsoft.com/office/powerpoint/2010/main" val="718364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Col_Blank">
    <p:spTree>
      <p:nvGrpSpPr>
        <p:cNvPr id="1" name=""/>
        <p:cNvGrpSpPr/>
        <p:nvPr/>
      </p:nvGrpSpPr>
      <p:grpSpPr>
        <a:xfrm>
          <a:off x="0" y="0"/>
          <a:ext cx="0" cy="0"/>
          <a:chOff x="0" y="0"/>
          <a:chExt cx="0" cy="0"/>
        </a:xfrm>
      </p:grpSpPr>
      <p:sp>
        <p:nvSpPr>
          <p:cNvPr id="6" name="Footer Placeholder 2"/>
          <p:cNvSpPr>
            <a:spLocks noGrp="1"/>
          </p:cNvSpPr>
          <p:nvPr>
            <p:ph type="ftr" sz="quarter" idx="3"/>
          </p:nvPr>
        </p:nvSpPr>
        <p:spPr>
          <a:xfrm>
            <a:off x="8412480" y="6356350"/>
            <a:ext cx="2451100" cy="365125"/>
          </a:xfrm>
          <a:prstGeom prst="rect">
            <a:avLst/>
          </a:prstGeom>
        </p:spPr>
        <p:txBody>
          <a:bodyPr vert="horz" lIns="91440" tIns="45720" rIns="91440" bIns="45720" rtlCol="0" anchor="ctr"/>
          <a:lstStyle>
            <a:lvl1pPr algn="r">
              <a:defRPr lang="en-US" sz="1300" kern="1200" dirty="0" smtClean="0">
                <a:solidFill>
                  <a:srgbClr val="F1F1EF"/>
                </a:solidFill>
                <a:latin typeface="Franklin Gothic Medium Cond" panose="020B0606030402020204" pitchFamily="34" charset="0"/>
                <a:ea typeface="+mn-ea"/>
                <a:cs typeface="+mn-cs"/>
              </a:defRPr>
            </a:lvl1pPr>
          </a:lstStyle>
          <a:p>
            <a:r>
              <a:rPr lang="en-US"/>
              <a:t>COOPER CENTER </a:t>
            </a:r>
            <a:r>
              <a:rPr lang="en-US" sz="1600"/>
              <a:t>|</a:t>
            </a:r>
            <a:r>
              <a:rPr lang="en-US"/>
              <a:t> PUBLIC SERVICE</a:t>
            </a:r>
          </a:p>
        </p:txBody>
      </p:sp>
      <p:sp>
        <p:nvSpPr>
          <p:cNvPr id="5"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Franklin Gothic Book" panose="020B0503020102020204" pitchFamily="34" charset="0"/>
              </a:defRPr>
            </a:lvl1pPr>
          </a:lstStyle>
          <a:p>
            <a:fld id="{F2085B6F-5DD0-4AA7-A598-31079D007F56}" type="slidenum">
              <a:rPr lang="en-US" smtClean="0"/>
              <a:pPr/>
              <a:t>‹#›</a:t>
            </a:fld>
            <a:endParaRPr lang="en-US"/>
          </a:p>
        </p:txBody>
      </p:sp>
    </p:spTree>
    <p:extLst>
      <p:ext uri="{BB962C8B-B14F-4D97-AF65-F5344CB8AC3E}">
        <p14:creationId xmlns:p14="http://schemas.microsoft.com/office/powerpoint/2010/main" val="1969685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Col_Title-2Lines_Tex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731520" y="548640"/>
            <a:ext cx="10698480" cy="548640"/>
          </a:xfrm>
          <a:prstGeom prst="rect">
            <a:avLst/>
          </a:prstGeom>
        </p:spPr>
        <p:txBody>
          <a:bodyPr vert="horz" lIns="91440" tIns="45720" rIns="91440" bIns="0" rtlCol="0" anchor="b">
            <a:normAutofit/>
          </a:bodyPr>
          <a:lstStyle>
            <a:lvl1pPr>
              <a:defRPr/>
            </a:lvl1pPr>
          </a:lstStyle>
          <a:p>
            <a:r>
              <a:rPr lang="en-US" dirty="0"/>
              <a:t>Slide Title</a:t>
            </a:r>
          </a:p>
        </p:txBody>
      </p:sp>
      <p:sp>
        <p:nvSpPr>
          <p:cNvPr id="9" name="Text Placeholder 8"/>
          <p:cNvSpPr>
            <a:spLocks noGrp="1"/>
          </p:cNvSpPr>
          <p:nvPr>
            <p:ph type="body" sz="quarter" idx="12"/>
          </p:nvPr>
        </p:nvSpPr>
        <p:spPr>
          <a:xfrm>
            <a:off x="731838" y="1737360"/>
            <a:ext cx="10698480" cy="4114800"/>
          </a:xfrm>
        </p:spPr>
        <p:txBody>
          <a:bodyPr/>
          <a:lstStyle/>
          <a:p>
            <a:pPr lvl="0"/>
            <a:r>
              <a:rPr lang="en-US"/>
              <a:t>Edit Master text styles</a:t>
            </a:r>
          </a:p>
        </p:txBody>
      </p:sp>
      <p:sp>
        <p:nvSpPr>
          <p:cNvPr id="8" name="Footer Placeholder 2"/>
          <p:cNvSpPr>
            <a:spLocks noGrp="1"/>
          </p:cNvSpPr>
          <p:nvPr>
            <p:ph type="ftr" sz="quarter" idx="3"/>
          </p:nvPr>
        </p:nvSpPr>
        <p:spPr>
          <a:xfrm>
            <a:off x="8412480" y="6356350"/>
            <a:ext cx="2468880" cy="365125"/>
          </a:xfrm>
          <a:prstGeom prst="rect">
            <a:avLst/>
          </a:prstGeom>
        </p:spPr>
        <p:txBody>
          <a:bodyPr vert="horz" lIns="91440" tIns="45720" rIns="91440" bIns="45720" rtlCol="0" anchor="ctr"/>
          <a:lstStyle>
            <a:lvl1pPr algn="r">
              <a:defRPr lang="en-US" sz="1300" kern="1200" baseline="0" dirty="0" smtClean="0">
                <a:solidFill>
                  <a:srgbClr val="F1F1EF"/>
                </a:solidFill>
                <a:latin typeface="ITC Franklin Gothic Std Bk Cd" panose="020B0506030503020204" pitchFamily="34" charset="0"/>
                <a:ea typeface="+mn-ea"/>
                <a:cs typeface="Arial" panose="020B0604020202020204" pitchFamily="34" charset="0"/>
              </a:defRPr>
            </a:lvl1pPr>
          </a:lstStyle>
          <a:p>
            <a:r>
              <a:rPr lang="en-US" dirty="0"/>
              <a:t>COOPER CENTER </a:t>
            </a:r>
            <a:r>
              <a:rPr lang="en-US" sz="1600" dirty="0"/>
              <a:t>|</a:t>
            </a:r>
            <a:r>
              <a:rPr lang="en-US" dirty="0"/>
              <a:t> PUBLIC SERVICE</a:t>
            </a:r>
          </a:p>
        </p:txBody>
      </p:sp>
      <p:sp>
        <p:nvSpPr>
          <p:cNvPr id="6"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ITC Franklin Gothic Std Bk Cd" panose="020B0506030503020204" pitchFamily="34" charset="0"/>
                <a:cs typeface="Arial" panose="020B0604020202020204" pitchFamily="34" charset="0"/>
              </a:defRPr>
            </a:lvl1pPr>
          </a:lstStyle>
          <a:p>
            <a:fld id="{F2085B6F-5DD0-4AA7-A598-31079D007F56}" type="slidenum">
              <a:rPr lang="en-US" smtClean="0"/>
              <a:pPr/>
              <a:t>‹#›</a:t>
            </a:fld>
            <a:endParaRPr lang="en-US" dirty="0"/>
          </a:p>
        </p:txBody>
      </p:sp>
    </p:spTree>
    <p:extLst>
      <p:ext uri="{BB962C8B-B14F-4D97-AF65-F5344CB8AC3E}">
        <p14:creationId xmlns:p14="http://schemas.microsoft.com/office/powerpoint/2010/main" val="33885531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_BigFact">
    <p:bg>
      <p:bgPr>
        <a:solidFill>
          <a:srgbClr val="232D4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00773" y="1399295"/>
            <a:ext cx="7990450" cy="3446635"/>
          </a:xfrm>
          <a:prstGeom prst="rect">
            <a:avLst/>
          </a:prstGeom>
        </p:spPr>
        <p:txBody>
          <a:bodyPr anchor="ctr"/>
          <a:lstStyle>
            <a:lvl1pPr algn="ctr">
              <a:defRPr sz="6000" b="1" baseline="0">
                <a:solidFill>
                  <a:srgbClr val="F1F1EF"/>
                </a:solidFill>
                <a:latin typeface="ITCFranklinGothic LT Pro CnMd" panose="020B0606030503020204" pitchFamily="34" charset="0"/>
              </a:defRPr>
            </a:lvl1pPr>
          </a:lstStyle>
          <a:p>
            <a:r>
              <a:rPr lang="en-US"/>
              <a:t>Click to add an important fact or piece of data.</a:t>
            </a:r>
          </a:p>
        </p:txBody>
      </p:sp>
      <p:sp>
        <p:nvSpPr>
          <p:cNvPr id="8" name="Footer Placeholder 2"/>
          <p:cNvSpPr>
            <a:spLocks noGrp="1"/>
          </p:cNvSpPr>
          <p:nvPr>
            <p:ph type="ftr" sz="quarter" idx="3"/>
          </p:nvPr>
        </p:nvSpPr>
        <p:spPr>
          <a:xfrm>
            <a:off x="8412480" y="6356350"/>
            <a:ext cx="2451100" cy="365125"/>
          </a:xfrm>
          <a:prstGeom prst="rect">
            <a:avLst/>
          </a:prstGeom>
        </p:spPr>
        <p:txBody>
          <a:bodyPr vert="horz" lIns="91440" tIns="45720" rIns="91440" bIns="45720" rtlCol="0" anchor="ctr"/>
          <a:lstStyle>
            <a:lvl1pPr algn="r">
              <a:defRPr lang="en-US" sz="1300" kern="1200" dirty="0" smtClean="0">
                <a:solidFill>
                  <a:srgbClr val="F1F1EF"/>
                </a:solidFill>
                <a:latin typeface="Franklin Gothic Medium Cond" panose="020B0606030402020204" pitchFamily="34" charset="0"/>
                <a:ea typeface="+mn-ea"/>
                <a:cs typeface="+mn-cs"/>
              </a:defRPr>
            </a:lvl1pPr>
          </a:lstStyle>
          <a:p>
            <a:r>
              <a:rPr lang="en-US"/>
              <a:t>COOPER CENTER </a:t>
            </a:r>
            <a:r>
              <a:rPr lang="en-US" sz="1600"/>
              <a:t>|</a:t>
            </a:r>
            <a:r>
              <a:rPr lang="en-US"/>
              <a:t> PUBLIC SERVICE</a:t>
            </a:r>
          </a:p>
        </p:txBody>
      </p:sp>
      <p:sp>
        <p:nvSpPr>
          <p:cNvPr id="7"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Franklin Gothic Book" panose="020B0503020102020204" pitchFamily="34" charset="0"/>
              </a:defRPr>
            </a:lvl1pPr>
          </a:lstStyle>
          <a:p>
            <a:fld id="{F2085B6F-5DD0-4AA7-A598-31079D007F56}" type="slidenum">
              <a:rPr lang="en-US" smtClean="0"/>
              <a:pPr/>
              <a:t>‹#›</a:t>
            </a:fld>
            <a:endParaRPr lang="en-US"/>
          </a:p>
        </p:txBody>
      </p:sp>
    </p:spTree>
    <p:extLst>
      <p:ext uri="{BB962C8B-B14F-4D97-AF65-F5344CB8AC3E}">
        <p14:creationId xmlns:p14="http://schemas.microsoft.com/office/powerpoint/2010/main" val="4104906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Col_FullSizeImage">
    <p:spTree>
      <p:nvGrpSpPr>
        <p:cNvPr id="1" name=""/>
        <p:cNvGrpSpPr/>
        <p:nvPr/>
      </p:nvGrpSpPr>
      <p:grpSpPr>
        <a:xfrm>
          <a:off x="0" y="0"/>
          <a:ext cx="0" cy="0"/>
          <a:chOff x="0" y="0"/>
          <a:chExt cx="0" cy="0"/>
        </a:xfrm>
      </p:grpSpPr>
      <p:sp>
        <p:nvSpPr>
          <p:cNvPr id="5" name="Picture Placeholder 2"/>
          <p:cNvSpPr>
            <a:spLocks noGrp="1"/>
          </p:cNvSpPr>
          <p:nvPr>
            <p:ph type="pic" sz="quarter" idx="13" hasCustomPrompt="1"/>
          </p:nvPr>
        </p:nvSpPr>
        <p:spPr>
          <a:xfrm>
            <a:off x="0" y="0"/>
            <a:ext cx="12192000" cy="6199188"/>
          </a:xfrm>
          <a:prstGeom prst="rect">
            <a:avLst/>
          </a:prstGeom>
          <a:solidFill>
            <a:srgbClr val="F1F1EF"/>
          </a:solidFill>
        </p:spPr>
        <p:txBody>
          <a:bodyPr/>
          <a:lstStyle>
            <a:lvl1pPr marL="0" indent="0">
              <a:buNone/>
              <a:defRPr>
                <a:solidFill>
                  <a:srgbClr val="5A5A5A"/>
                </a:solidFill>
                <a:latin typeface="ITC Franklin Gothic Std Med"/>
              </a:defRPr>
            </a:lvl1pPr>
          </a:lstStyle>
          <a:p>
            <a:r>
              <a:rPr lang="en-US"/>
              <a:t>Picture</a:t>
            </a:r>
          </a:p>
        </p:txBody>
      </p:sp>
      <p:sp>
        <p:nvSpPr>
          <p:cNvPr id="7" name="Footer Placeholder 2"/>
          <p:cNvSpPr>
            <a:spLocks noGrp="1"/>
          </p:cNvSpPr>
          <p:nvPr>
            <p:ph type="ftr" sz="quarter" idx="3"/>
          </p:nvPr>
        </p:nvSpPr>
        <p:spPr>
          <a:xfrm>
            <a:off x="8412480" y="6356350"/>
            <a:ext cx="2451100" cy="365125"/>
          </a:xfrm>
          <a:prstGeom prst="rect">
            <a:avLst/>
          </a:prstGeom>
        </p:spPr>
        <p:txBody>
          <a:bodyPr vert="horz" lIns="91440" tIns="45720" rIns="91440" bIns="45720" rtlCol="0" anchor="ctr"/>
          <a:lstStyle>
            <a:lvl1pPr algn="r">
              <a:defRPr lang="en-US" sz="1300" kern="1200" dirty="0" smtClean="0">
                <a:solidFill>
                  <a:srgbClr val="F1F1EF"/>
                </a:solidFill>
                <a:latin typeface="Franklin Gothic Medium Cond" panose="020B0606030402020204" pitchFamily="34" charset="0"/>
                <a:ea typeface="+mn-ea"/>
                <a:cs typeface="+mn-cs"/>
              </a:defRPr>
            </a:lvl1pPr>
          </a:lstStyle>
          <a:p>
            <a:r>
              <a:rPr lang="en-US"/>
              <a:t>COOPER CENTER </a:t>
            </a:r>
            <a:r>
              <a:rPr lang="en-US" sz="1600"/>
              <a:t>|</a:t>
            </a:r>
            <a:r>
              <a:rPr lang="en-US"/>
              <a:t> PUBLIC SERVICE</a:t>
            </a:r>
          </a:p>
        </p:txBody>
      </p:sp>
      <p:sp>
        <p:nvSpPr>
          <p:cNvPr id="6"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Franklin Gothic Book" panose="020B0503020102020204" pitchFamily="34" charset="0"/>
              </a:defRPr>
            </a:lvl1pPr>
          </a:lstStyle>
          <a:p>
            <a:fld id="{F2085B6F-5DD0-4AA7-A598-31079D007F56}" type="slidenum">
              <a:rPr lang="en-US" smtClean="0"/>
              <a:pPr/>
              <a:t>‹#›</a:t>
            </a:fld>
            <a:endParaRPr lang="en-US"/>
          </a:p>
        </p:txBody>
      </p:sp>
    </p:spTree>
    <p:extLst>
      <p:ext uri="{BB962C8B-B14F-4D97-AF65-F5344CB8AC3E}">
        <p14:creationId xmlns:p14="http://schemas.microsoft.com/office/powerpoint/2010/main" val="36924057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Col_2Images">
    <p:bg>
      <p:bgPr>
        <a:solidFill>
          <a:schemeClr val="bg1">
            <a:lumMod val="85000"/>
          </a:schemeClr>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sz="quarter" idx="13"/>
          </p:nvPr>
        </p:nvSpPr>
        <p:spPr>
          <a:xfrm>
            <a:off x="-1" y="0"/>
            <a:ext cx="6071616" cy="6199188"/>
          </a:xfrm>
          <a:prstGeom prst="rect">
            <a:avLst/>
          </a:prstGeom>
          <a:solidFill>
            <a:srgbClr val="F1F1EF"/>
          </a:solidFill>
          <a:ln w="38100">
            <a:noFill/>
          </a:ln>
        </p:spPr>
        <p:txBody>
          <a:bodyPr/>
          <a:lstStyle>
            <a:lvl1pPr marL="0" indent="0">
              <a:buNone/>
              <a:defRPr>
                <a:solidFill>
                  <a:srgbClr val="5A5A5A"/>
                </a:solidFill>
                <a:latin typeface="ITC Franklin Gothic Std Book" panose="020B0504030503020204"/>
              </a:defRPr>
            </a:lvl1pPr>
          </a:lstStyle>
          <a:p>
            <a:endParaRPr lang="en-US"/>
          </a:p>
        </p:txBody>
      </p:sp>
      <p:sp>
        <p:nvSpPr>
          <p:cNvPr id="6" name="Picture Placeholder 3"/>
          <p:cNvSpPr>
            <a:spLocks noGrp="1"/>
          </p:cNvSpPr>
          <p:nvPr>
            <p:ph type="pic" sz="quarter" idx="14"/>
          </p:nvPr>
        </p:nvSpPr>
        <p:spPr>
          <a:xfrm>
            <a:off x="6120384" y="0"/>
            <a:ext cx="6071616" cy="6199188"/>
          </a:xfrm>
          <a:prstGeom prst="rect">
            <a:avLst/>
          </a:prstGeom>
          <a:solidFill>
            <a:srgbClr val="F1F1EF"/>
          </a:solidFill>
          <a:ln w="28575">
            <a:noFill/>
          </a:ln>
        </p:spPr>
        <p:txBody>
          <a:bodyPr/>
          <a:lstStyle>
            <a:lvl1pPr marL="0" indent="0">
              <a:buNone/>
              <a:defRPr>
                <a:solidFill>
                  <a:srgbClr val="5A5A5A"/>
                </a:solidFill>
                <a:latin typeface="ITC Franklin Gothic Std Book" panose="020B0504030503020204"/>
              </a:defRPr>
            </a:lvl1pPr>
          </a:lstStyle>
          <a:p>
            <a:endParaRPr lang="en-US"/>
          </a:p>
        </p:txBody>
      </p:sp>
      <p:sp>
        <p:nvSpPr>
          <p:cNvPr id="8" name="Footer Placeholder 2"/>
          <p:cNvSpPr>
            <a:spLocks noGrp="1"/>
          </p:cNvSpPr>
          <p:nvPr>
            <p:ph type="ftr" sz="quarter" idx="3"/>
          </p:nvPr>
        </p:nvSpPr>
        <p:spPr>
          <a:xfrm>
            <a:off x="8412480" y="6356350"/>
            <a:ext cx="2451100" cy="365125"/>
          </a:xfrm>
          <a:prstGeom prst="rect">
            <a:avLst/>
          </a:prstGeom>
        </p:spPr>
        <p:txBody>
          <a:bodyPr vert="horz" lIns="91440" tIns="45720" rIns="91440" bIns="45720" rtlCol="0" anchor="ctr"/>
          <a:lstStyle>
            <a:lvl1pPr algn="r">
              <a:defRPr lang="en-US" sz="1300" kern="1200" dirty="0" smtClean="0">
                <a:solidFill>
                  <a:srgbClr val="F1F1EF"/>
                </a:solidFill>
                <a:latin typeface="Franklin Gothic Medium Cond" panose="020B0606030402020204" pitchFamily="34" charset="0"/>
                <a:ea typeface="+mn-ea"/>
                <a:cs typeface="+mn-cs"/>
              </a:defRPr>
            </a:lvl1pPr>
          </a:lstStyle>
          <a:p>
            <a:r>
              <a:rPr lang="en-US"/>
              <a:t>COOPER CENTER </a:t>
            </a:r>
            <a:r>
              <a:rPr lang="en-US" sz="1600"/>
              <a:t>|</a:t>
            </a:r>
            <a:r>
              <a:rPr lang="en-US"/>
              <a:t> PUBLIC SERVICE</a:t>
            </a:r>
          </a:p>
        </p:txBody>
      </p:sp>
      <p:sp>
        <p:nvSpPr>
          <p:cNvPr id="7"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Franklin Gothic Book" panose="020B0503020102020204" pitchFamily="34" charset="0"/>
              </a:defRPr>
            </a:lvl1pPr>
          </a:lstStyle>
          <a:p>
            <a:fld id="{F2085B6F-5DD0-4AA7-A598-31079D007F56}" type="slidenum">
              <a:rPr lang="en-US" smtClean="0"/>
              <a:pPr/>
              <a:t>‹#›</a:t>
            </a:fld>
            <a:endParaRPr lang="en-US"/>
          </a:p>
        </p:txBody>
      </p:sp>
    </p:spTree>
    <p:extLst>
      <p:ext uri="{BB962C8B-B14F-4D97-AF65-F5344CB8AC3E}">
        <p14:creationId xmlns:p14="http://schemas.microsoft.com/office/powerpoint/2010/main" val="33124151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Collage-3">
    <p:bg>
      <p:bgPr>
        <a:solidFill>
          <a:schemeClr val="bg1">
            <a:lumMod val="85000"/>
          </a:schemeClr>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sz="quarter" idx="13"/>
          </p:nvPr>
        </p:nvSpPr>
        <p:spPr>
          <a:xfrm>
            <a:off x="0" y="0"/>
            <a:ext cx="6071616" cy="6199188"/>
          </a:xfrm>
          <a:prstGeom prst="rect">
            <a:avLst/>
          </a:prstGeom>
          <a:solidFill>
            <a:srgbClr val="F1F1EF"/>
          </a:solidFill>
          <a:ln>
            <a:noFill/>
          </a:ln>
        </p:spPr>
        <p:txBody>
          <a:bodyPr/>
          <a:lstStyle>
            <a:lvl1pPr marL="0" indent="0">
              <a:buNone/>
              <a:defRPr>
                <a:solidFill>
                  <a:srgbClr val="5A5A5A"/>
                </a:solidFill>
                <a:latin typeface="ITC Franklin Gothic Std Book" panose="020B0504030503020204"/>
              </a:defRPr>
            </a:lvl1pPr>
          </a:lstStyle>
          <a:p>
            <a:endParaRPr lang="en-US"/>
          </a:p>
        </p:txBody>
      </p:sp>
      <p:sp>
        <p:nvSpPr>
          <p:cNvPr id="6" name="Picture Placeholder 3"/>
          <p:cNvSpPr>
            <a:spLocks noGrp="1"/>
          </p:cNvSpPr>
          <p:nvPr>
            <p:ph type="pic" sz="quarter" idx="14"/>
          </p:nvPr>
        </p:nvSpPr>
        <p:spPr>
          <a:xfrm>
            <a:off x="6119228" y="0"/>
            <a:ext cx="6071616" cy="3081528"/>
          </a:xfrm>
          <a:prstGeom prst="rect">
            <a:avLst/>
          </a:prstGeom>
          <a:solidFill>
            <a:srgbClr val="F1F1EF"/>
          </a:solidFill>
          <a:ln>
            <a:noFill/>
          </a:ln>
        </p:spPr>
        <p:txBody>
          <a:bodyPr/>
          <a:lstStyle>
            <a:lvl1pPr marL="0" indent="0">
              <a:buNone/>
              <a:defRPr>
                <a:solidFill>
                  <a:srgbClr val="5A5A5A"/>
                </a:solidFill>
                <a:latin typeface="ITC Franklin Gothic Std Book" panose="020B0504030503020204"/>
              </a:defRPr>
            </a:lvl1pPr>
          </a:lstStyle>
          <a:p>
            <a:endParaRPr lang="en-US"/>
          </a:p>
        </p:txBody>
      </p:sp>
      <p:sp>
        <p:nvSpPr>
          <p:cNvPr id="7" name="Picture Placeholder 4"/>
          <p:cNvSpPr>
            <a:spLocks noGrp="1"/>
          </p:cNvSpPr>
          <p:nvPr>
            <p:ph type="pic" sz="quarter" idx="15"/>
          </p:nvPr>
        </p:nvSpPr>
        <p:spPr>
          <a:xfrm>
            <a:off x="6119228" y="3126804"/>
            <a:ext cx="6071616" cy="3081528"/>
          </a:xfrm>
          <a:prstGeom prst="rect">
            <a:avLst/>
          </a:prstGeom>
          <a:solidFill>
            <a:srgbClr val="F1F1EF"/>
          </a:solidFill>
          <a:ln>
            <a:noFill/>
          </a:ln>
        </p:spPr>
        <p:txBody>
          <a:bodyPr/>
          <a:lstStyle>
            <a:lvl1pPr marL="0" indent="0">
              <a:buNone/>
              <a:defRPr>
                <a:solidFill>
                  <a:srgbClr val="5A5A5A"/>
                </a:solidFill>
                <a:latin typeface="ITC Franklin Gothic Std Book" panose="020B0504030503020204"/>
              </a:defRPr>
            </a:lvl1pPr>
          </a:lstStyle>
          <a:p>
            <a:endParaRPr lang="en-US"/>
          </a:p>
        </p:txBody>
      </p:sp>
      <p:sp>
        <p:nvSpPr>
          <p:cNvPr id="9"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Franklin Gothic Book" panose="020B0503020102020204" pitchFamily="34" charset="0"/>
              </a:defRPr>
            </a:lvl1pPr>
          </a:lstStyle>
          <a:p>
            <a:fld id="{F2085B6F-5DD0-4AA7-A598-31079D007F56}" type="slidenum">
              <a:rPr lang="en-US" smtClean="0"/>
              <a:pPr/>
              <a:t>‹#›</a:t>
            </a:fld>
            <a:endParaRPr lang="en-US"/>
          </a:p>
        </p:txBody>
      </p:sp>
      <p:sp>
        <p:nvSpPr>
          <p:cNvPr id="10" name="Footer Placeholder 2"/>
          <p:cNvSpPr>
            <a:spLocks noGrp="1"/>
          </p:cNvSpPr>
          <p:nvPr>
            <p:ph type="ftr" sz="quarter" idx="3"/>
          </p:nvPr>
        </p:nvSpPr>
        <p:spPr>
          <a:xfrm>
            <a:off x="8412480" y="6356350"/>
            <a:ext cx="2451100" cy="365125"/>
          </a:xfrm>
          <a:prstGeom prst="rect">
            <a:avLst/>
          </a:prstGeom>
        </p:spPr>
        <p:txBody>
          <a:bodyPr vert="horz" lIns="91440" tIns="45720" rIns="91440" bIns="45720" rtlCol="0" anchor="ctr"/>
          <a:lstStyle>
            <a:lvl1pPr algn="r">
              <a:defRPr lang="en-US" sz="1300" kern="1200" dirty="0" smtClean="0">
                <a:solidFill>
                  <a:srgbClr val="F1F1EF"/>
                </a:solidFill>
                <a:latin typeface="Franklin Gothic Medium Cond" panose="020B0606030402020204" pitchFamily="34" charset="0"/>
                <a:ea typeface="+mn-ea"/>
                <a:cs typeface="+mn-cs"/>
              </a:defRPr>
            </a:lvl1pPr>
          </a:lstStyle>
          <a:p>
            <a:r>
              <a:rPr lang="en-US"/>
              <a:t>COOPER CENTER </a:t>
            </a:r>
            <a:r>
              <a:rPr lang="en-US" sz="1600"/>
              <a:t>|</a:t>
            </a:r>
            <a:r>
              <a:rPr lang="en-US"/>
              <a:t> PUBLIC SERVICE</a:t>
            </a:r>
          </a:p>
        </p:txBody>
      </p:sp>
    </p:spTree>
    <p:extLst>
      <p:ext uri="{BB962C8B-B14F-4D97-AF65-F5344CB8AC3E}">
        <p14:creationId xmlns:p14="http://schemas.microsoft.com/office/powerpoint/2010/main" val="16948434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Col_Blank">
    <p:spTree>
      <p:nvGrpSpPr>
        <p:cNvPr id="1" name=""/>
        <p:cNvGrpSpPr/>
        <p:nvPr/>
      </p:nvGrpSpPr>
      <p:grpSpPr>
        <a:xfrm>
          <a:off x="0" y="0"/>
          <a:ext cx="0" cy="0"/>
          <a:chOff x="0" y="0"/>
          <a:chExt cx="0" cy="0"/>
        </a:xfrm>
      </p:grpSpPr>
      <p:sp>
        <p:nvSpPr>
          <p:cNvPr id="6" name="Footer Placeholder 2"/>
          <p:cNvSpPr>
            <a:spLocks noGrp="1"/>
          </p:cNvSpPr>
          <p:nvPr>
            <p:ph type="ftr" sz="quarter" idx="3"/>
          </p:nvPr>
        </p:nvSpPr>
        <p:spPr>
          <a:xfrm>
            <a:off x="8412480" y="6356350"/>
            <a:ext cx="2468880" cy="365125"/>
          </a:xfrm>
          <a:prstGeom prst="rect">
            <a:avLst/>
          </a:prstGeom>
        </p:spPr>
        <p:txBody>
          <a:bodyPr vert="horz" lIns="91440" tIns="45720" rIns="91440" bIns="45720" rtlCol="0" anchor="ctr"/>
          <a:lstStyle>
            <a:lvl1pPr algn="r">
              <a:defRPr lang="en-US" sz="1300" kern="1200" dirty="0" smtClean="0">
                <a:solidFill>
                  <a:srgbClr val="F1F1EF"/>
                </a:solidFill>
                <a:latin typeface="ITC Franklin Gothic Std Bk Cd" panose="020B0506030503020204" pitchFamily="34" charset="0"/>
                <a:ea typeface="+mn-ea"/>
                <a:cs typeface="Arial" panose="020B0604020202020204" pitchFamily="34" charset="0"/>
              </a:defRPr>
            </a:lvl1pPr>
          </a:lstStyle>
          <a:p>
            <a:r>
              <a:rPr lang="en-US" dirty="0"/>
              <a:t>COOPER CENTER </a:t>
            </a:r>
            <a:r>
              <a:rPr lang="en-US" sz="1600" dirty="0"/>
              <a:t>|</a:t>
            </a:r>
            <a:r>
              <a:rPr lang="en-US" dirty="0"/>
              <a:t> PUBLIC SERVICE</a:t>
            </a:r>
          </a:p>
        </p:txBody>
      </p:sp>
      <p:sp>
        <p:nvSpPr>
          <p:cNvPr id="5"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ITC Franklin Gothic Std Bk Cd" panose="020B0506030503020204" pitchFamily="34" charset="0"/>
                <a:cs typeface="Arial" panose="020B0604020202020204" pitchFamily="34" charset="0"/>
              </a:defRPr>
            </a:lvl1pPr>
          </a:lstStyle>
          <a:p>
            <a:fld id="{F2085B6F-5DD0-4AA7-A598-31079D007F56}" type="slidenum">
              <a:rPr lang="en-US" smtClean="0"/>
              <a:pPr/>
              <a:t>‹#›</a:t>
            </a:fld>
            <a:endParaRPr lang="en-US" dirty="0"/>
          </a:p>
        </p:txBody>
      </p:sp>
    </p:spTree>
    <p:extLst>
      <p:ext uri="{BB962C8B-B14F-4D97-AF65-F5344CB8AC3E}">
        <p14:creationId xmlns:p14="http://schemas.microsoft.com/office/powerpoint/2010/main" val="41064006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_BigFact">
    <p:bg>
      <p:bgPr>
        <a:solidFill>
          <a:srgbClr val="232D4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00773" y="1399295"/>
            <a:ext cx="7990450" cy="3446635"/>
          </a:xfrm>
          <a:prstGeom prst="rect">
            <a:avLst/>
          </a:prstGeom>
        </p:spPr>
        <p:txBody>
          <a:bodyPr anchor="ctr"/>
          <a:lstStyle>
            <a:lvl1pPr algn="ctr">
              <a:defRPr sz="6000" b="1" spc="-100" baseline="0">
                <a:solidFill>
                  <a:srgbClr val="F1F1EF"/>
                </a:solidFill>
                <a:latin typeface="ITC Franklin Gothic Std MedCd" panose="020B0606030503020204" pitchFamily="34" charset="0"/>
              </a:defRPr>
            </a:lvl1pPr>
          </a:lstStyle>
          <a:p>
            <a:r>
              <a:rPr lang="en-US" dirty="0"/>
              <a:t>Click to add an important fact or piece of data.</a:t>
            </a:r>
          </a:p>
        </p:txBody>
      </p:sp>
      <p:sp>
        <p:nvSpPr>
          <p:cNvPr id="8" name="Footer Placeholder 2"/>
          <p:cNvSpPr>
            <a:spLocks noGrp="1"/>
          </p:cNvSpPr>
          <p:nvPr>
            <p:ph type="ftr" sz="quarter" idx="3"/>
          </p:nvPr>
        </p:nvSpPr>
        <p:spPr>
          <a:xfrm>
            <a:off x="8412480" y="6356350"/>
            <a:ext cx="2468880" cy="365125"/>
          </a:xfrm>
          <a:prstGeom prst="rect">
            <a:avLst/>
          </a:prstGeom>
        </p:spPr>
        <p:txBody>
          <a:bodyPr vert="horz" lIns="91440" tIns="45720" rIns="91440" bIns="45720" rtlCol="0" anchor="ctr"/>
          <a:lstStyle>
            <a:lvl1pPr algn="r">
              <a:defRPr lang="en-US" sz="1300" kern="1200" dirty="0" smtClean="0">
                <a:solidFill>
                  <a:srgbClr val="F1F1EF"/>
                </a:solidFill>
                <a:latin typeface="ITC Franklin Gothic Std Bk Cd" panose="020B0506030503020204" pitchFamily="34" charset="0"/>
                <a:ea typeface="+mn-ea"/>
                <a:cs typeface="Arial" panose="020B0604020202020204" pitchFamily="34" charset="0"/>
              </a:defRPr>
            </a:lvl1pPr>
          </a:lstStyle>
          <a:p>
            <a:r>
              <a:rPr lang="en-US" dirty="0"/>
              <a:t>COOPER CENTER </a:t>
            </a:r>
            <a:r>
              <a:rPr lang="en-US" sz="1600" dirty="0"/>
              <a:t>|</a:t>
            </a:r>
            <a:r>
              <a:rPr lang="en-US" dirty="0"/>
              <a:t> PUBLIC SERVICE</a:t>
            </a:r>
          </a:p>
        </p:txBody>
      </p:sp>
      <p:sp>
        <p:nvSpPr>
          <p:cNvPr id="7"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ITC Franklin Gothic Std Bk Cd" panose="020B0506030503020204" pitchFamily="34" charset="0"/>
                <a:cs typeface="Arial" panose="020B0604020202020204" pitchFamily="34" charset="0"/>
              </a:defRPr>
            </a:lvl1pPr>
          </a:lstStyle>
          <a:p>
            <a:fld id="{F2085B6F-5DD0-4AA7-A598-31079D007F56}" type="slidenum">
              <a:rPr lang="en-US" smtClean="0"/>
              <a:pPr/>
              <a:t>‹#›</a:t>
            </a:fld>
            <a:endParaRPr lang="en-US" dirty="0"/>
          </a:p>
        </p:txBody>
      </p:sp>
    </p:spTree>
    <p:extLst>
      <p:ext uri="{BB962C8B-B14F-4D97-AF65-F5344CB8AC3E}">
        <p14:creationId xmlns:p14="http://schemas.microsoft.com/office/powerpoint/2010/main" val="10017831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Col_FullSizeImage">
    <p:spTree>
      <p:nvGrpSpPr>
        <p:cNvPr id="1" name=""/>
        <p:cNvGrpSpPr/>
        <p:nvPr/>
      </p:nvGrpSpPr>
      <p:grpSpPr>
        <a:xfrm>
          <a:off x="0" y="0"/>
          <a:ext cx="0" cy="0"/>
          <a:chOff x="0" y="0"/>
          <a:chExt cx="0" cy="0"/>
        </a:xfrm>
      </p:grpSpPr>
      <p:sp>
        <p:nvSpPr>
          <p:cNvPr id="5" name="Picture Placeholder 2"/>
          <p:cNvSpPr>
            <a:spLocks noGrp="1"/>
          </p:cNvSpPr>
          <p:nvPr>
            <p:ph type="pic" sz="quarter" idx="13" hasCustomPrompt="1"/>
          </p:nvPr>
        </p:nvSpPr>
        <p:spPr>
          <a:xfrm>
            <a:off x="0" y="0"/>
            <a:ext cx="12192000" cy="6199188"/>
          </a:xfrm>
          <a:prstGeom prst="rect">
            <a:avLst/>
          </a:prstGeom>
          <a:solidFill>
            <a:srgbClr val="F1F1EF"/>
          </a:solidFill>
        </p:spPr>
        <p:txBody>
          <a:bodyPr/>
          <a:lstStyle>
            <a:lvl1pPr marL="0" indent="0">
              <a:buNone/>
              <a:defRPr>
                <a:solidFill>
                  <a:srgbClr val="5A5A5A"/>
                </a:solidFill>
                <a:latin typeface="ITC Franklin Gothic Std Med"/>
              </a:defRPr>
            </a:lvl1pPr>
          </a:lstStyle>
          <a:p>
            <a:r>
              <a:rPr lang="en-US"/>
              <a:t>Picture</a:t>
            </a:r>
          </a:p>
        </p:txBody>
      </p:sp>
      <p:sp>
        <p:nvSpPr>
          <p:cNvPr id="7" name="Footer Placeholder 2"/>
          <p:cNvSpPr>
            <a:spLocks noGrp="1"/>
          </p:cNvSpPr>
          <p:nvPr>
            <p:ph type="ftr" sz="quarter" idx="3"/>
          </p:nvPr>
        </p:nvSpPr>
        <p:spPr>
          <a:xfrm>
            <a:off x="8412480" y="6356350"/>
            <a:ext cx="2468880" cy="365125"/>
          </a:xfrm>
          <a:prstGeom prst="rect">
            <a:avLst/>
          </a:prstGeom>
        </p:spPr>
        <p:txBody>
          <a:bodyPr vert="horz" lIns="91440" tIns="45720" rIns="91440" bIns="45720" rtlCol="0" anchor="ctr"/>
          <a:lstStyle>
            <a:lvl1pPr algn="r">
              <a:defRPr lang="en-US" sz="1300" kern="1200" dirty="0" smtClean="0">
                <a:solidFill>
                  <a:srgbClr val="F1F1EF"/>
                </a:solidFill>
                <a:latin typeface="ITC Franklin Gothic Std Bk Cd" panose="020B0506030503020204" pitchFamily="34" charset="0"/>
                <a:ea typeface="+mn-ea"/>
                <a:cs typeface="Arial" panose="020B0604020202020204" pitchFamily="34" charset="0"/>
              </a:defRPr>
            </a:lvl1pPr>
          </a:lstStyle>
          <a:p>
            <a:r>
              <a:rPr lang="en-US" dirty="0"/>
              <a:t>COOPER CENTER </a:t>
            </a:r>
            <a:r>
              <a:rPr lang="en-US" sz="1600" dirty="0"/>
              <a:t>|</a:t>
            </a:r>
            <a:r>
              <a:rPr lang="en-US" dirty="0"/>
              <a:t> PUBLIC SERVICE</a:t>
            </a:r>
          </a:p>
        </p:txBody>
      </p:sp>
      <p:sp>
        <p:nvSpPr>
          <p:cNvPr id="6"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ITC Franklin Gothic Std Bk Cd" panose="020B0506030503020204" pitchFamily="34" charset="0"/>
                <a:cs typeface="Arial" panose="020B0604020202020204" pitchFamily="34" charset="0"/>
              </a:defRPr>
            </a:lvl1pPr>
          </a:lstStyle>
          <a:p>
            <a:fld id="{F2085B6F-5DD0-4AA7-A598-31079D007F56}" type="slidenum">
              <a:rPr lang="en-US" smtClean="0"/>
              <a:pPr/>
              <a:t>‹#›</a:t>
            </a:fld>
            <a:endParaRPr lang="en-US" dirty="0"/>
          </a:p>
        </p:txBody>
      </p:sp>
    </p:spTree>
    <p:extLst>
      <p:ext uri="{BB962C8B-B14F-4D97-AF65-F5344CB8AC3E}">
        <p14:creationId xmlns:p14="http://schemas.microsoft.com/office/powerpoint/2010/main" val="5935484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Col_2Images">
    <p:bg>
      <p:bgPr>
        <a:solidFill>
          <a:schemeClr val="bg1">
            <a:lumMod val="85000"/>
          </a:schemeClr>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sz="quarter" idx="13"/>
          </p:nvPr>
        </p:nvSpPr>
        <p:spPr>
          <a:xfrm>
            <a:off x="-1" y="0"/>
            <a:ext cx="6071616" cy="6199188"/>
          </a:xfrm>
          <a:prstGeom prst="rect">
            <a:avLst/>
          </a:prstGeom>
          <a:solidFill>
            <a:srgbClr val="F1F1EF"/>
          </a:solidFill>
          <a:ln w="38100">
            <a:noFill/>
          </a:ln>
        </p:spPr>
        <p:txBody>
          <a:bodyPr/>
          <a:lstStyle>
            <a:lvl1pPr marL="0" indent="0">
              <a:buNone/>
              <a:defRPr>
                <a:solidFill>
                  <a:srgbClr val="5A5A5A"/>
                </a:solidFill>
                <a:latin typeface="ITC Franklin Gothic Std Book" panose="020B0504030503020204"/>
              </a:defRPr>
            </a:lvl1pPr>
          </a:lstStyle>
          <a:p>
            <a:endParaRPr lang="en-US"/>
          </a:p>
        </p:txBody>
      </p:sp>
      <p:sp>
        <p:nvSpPr>
          <p:cNvPr id="6" name="Picture Placeholder 3"/>
          <p:cNvSpPr>
            <a:spLocks noGrp="1"/>
          </p:cNvSpPr>
          <p:nvPr>
            <p:ph type="pic" sz="quarter" idx="14"/>
          </p:nvPr>
        </p:nvSpPr>
        <p:spPr>
          <a:xfrm>
            <a:off x="6120384" y="0"/>
            <a:ext cx="6071616" cy="6199188"/>
          </a:xfrm>
          <a:prstGeom prst="rect">
            <a:avLst/>
          </a:prstGeom>
          <a:solidFill>
            <a:srgbClr val="F1F1EF"/>
          </a:solidFill>
          <a:ln w="28575">
            <a:noFill/>
          </a:ln>
        </p:spPr>
        <p:txBody>
          <a:bodyPr/>
          <a:lstStyle>
            <a:lvl1pPr marL="0" indent="0">
              <a:buNone/>
              <a:defRPr>
                <a:solidFill>
                  <a:srgbClr val="5A5A5A"/>
                </a:solidFill>
                <a:latin typeface="ITC Franklin Gothic Std Book" panose="020B0504030503020204"/>
              </a:defRPr>
            </a:lvl1pPr>
          </a:lstStyle>
          <a:p>
            <a:endParaRPr lang="en-US"/>
          </a:p>
        </p:txBody>
      </p:sp>
      <p:sp>
        <p:nvSpPr>
          <p:cNvPr id="8" name="Footer Placeholder 2"/>
          <p:cNvSpPr>
            <a:spLocks noGrp="1"/>
          </p:cNvSpPr>
          <p:nvPr>
            <p:ph type="ftr" sz="quarter" idx="3"/>
          </p:nvPr>
        </p:nvSpPr>
        <p:spPr>
          <a:xfrm>
            <a:off x="8412480" y="6356350"/>
            <a:ext cx="2468880" cy="365125"/>
          </a:xfrm>
          <a:prstGeom prst="rect">
            <a:avLst/>
          </a:prstGeom>
        </p:spPr>
        <p:txBody>
          <a:bodyPr vert="horz" lIns="91440" tIns="45720" rIns="91440" bIns="45720" rtlCol="0" anchor="ctr"/>
          <a:lstStyle>
            <a:lvl1pPr algn="r">
              <a:defRPr lang="en-US" sz="1300" kern="1200" dirty="0" smtClean="0">
                <a:solidFill>
                  <a:srgbClr val="F1F1EF"/>
                </a:solidFill>
                <a:latin typeface="ITC Franklin Gothic Std Bk Cd" panose="020B0506030503020204" pitchFamily="34" charset="0"/>
                <a:ea typeface="+mn-ea"/>
                <a:cs typeface="Arial" panose="020B0604020202020204" pitchFamily="34" charset="0"/>
              </a:defRPr>
            </a:lvl1pPr>
          </a:lstStyle>
          <a:p>
            <a:r>
              <a:rPr lang="en-US" dirty="0"/>
              <a:t>COOPER CENTER </a:t>
            </a:r>
            <a:r>
              <a:rPr lang="en-US" sz="1600" dirty="0"/>
              <a:t>|</a:t>
            </a:r>
            <a:r>
              <a:rPr lang="en-US" dirty="0"/>
              <a:t> PUBLIC SERVICE</a:t>
            </a:r>
          </a:p>
        </p:txBody>
      </p:sp>
      <p:sp>
        <p:nvSpPr>
          <p:cNvPr id="7"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ITC Franklin Gothic Std Bk Cd" panose="020B0506030503020204" pitchFamily="34" charset="0"/>
                <a:cs typeface="Arial" panose="020B0604020202020204" pitchFamily="34" charset="0"/>
              </a:defRPr>
            </a:lvl1pPr>
          </a:lstStyle>
          <a:p>
            <a:fld id="{F2085B6F-5DD0-4AA7-A598-31079D007F56}" type="slidenum">
              <a:rPr lang="en-US" smtClean="0"/>
              <a:pPr/>
              <a:t>‹#›</a:t>
            </a:fld>
            <a:endParaRPr lang="en-US" dirty="0"/>
          </a:p>
        </p:txBody>
      </p:sp>
    </p:spTree>
    <p:extLst>
      <p:ext uri="{BB962C8B-B14F-4D97-AF65-F5344CB8AC3E}">
        <p14:creationId xmlns:p14="http://schemas.microsoft.com/office/powerpoint/2010/main" val="20724009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Collage-3">
    <p:bg>
      <p:bgPr>
        <a:solidFill>
          <a:schemeClr val="bg1">
            <a:lumMod val="85000"/>
          </a:schemeClr>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sz="quarter" idx="13"/>
          </p:nvPr>
        </p:nvSpPr>
        <p:spPr>
          <a:xfrm>
            <a:off x="0" y="0"/>
            <a:ext cx="6071616" cy="6199188"/>
          </a:xfrm>
          <a:prstGeom prst="rect">
            <a:avLst/>
          </a:prstGeom>
          <a:solidFill>
            <a:srgbClr val="F1F1EF"/>
          </a:solidFill>
          <a:ln>
            <a:noFill/>
          </a:ln>
        </p:spPr>
        <p:txBody>
          <a:bodyPr/>
          <a:lstStyle>
            <a:lvl1pPr marL="0" indent="0">
              <a:buNone/>
              <a:defRPr>
                <a:solidFill>
                  <a:srgbClr val="5A5A5A"/>
                </a:solidFill>
                <a:latin typeface="ITC Franklin Gothic Std Book" panose="020B0504030503020204"/>
              </a:defRPr>
            </a:lvl1pPr>
          </a:lstStyle>
          <a:p>
            <a:endParaRPr lang="en-US"/>
          </a:p>
        </p:txBody>
      </p:sp>
      <p:sp>
        <p:nvSpPr>
          <p:cNvPr id="6" name="Picture Placeholder 3"/>
          <p:cNvSpPr>
            <a:spLocks noGrp="1"/>
          </p:cNvSpPr>
          <p:nvPr>
            <p:ph type="pic" sz="quarter" idx="14"/>
          </p:nvPr>
        </p:nvSpPr>
        <p:spPr>
          <a:xfrm>
            <a:off x="6119228" y="0"/>
            <a:ext cx="6071616" cy="3081528"/>
          </a:xfrm>
          <a:prstGeom prst="rect">
            <a:avLst/>
          </a:prstGeom>
          <a:solidFill>
            <a:srgbClr val="F1F1EF"/>
          </a:solidFill>
          <a:ln>
            <a:noFill/>
          </a:ln>
        </p:spPr>
        <p:txBody>
          <a:bodyPr/>
          <a:lstStyle>
            <a:lvl1pPr marL="0" indent="0">
              <a:buNone/>
              <a:defRPr>
                <a:solidFill>
                  <a:srgbClr val="5A5A5A"/>
                </a:solidFill>
                <a:latin typeface="ITC Franklin Gothic Std Book" panose="020B0504030503020204"/>
              </a:defRPr>
            </a:lvl1pPr>
          </a:lstStyle>
          <a:p>
            <a:endParaRPr lang="en-US"/>
          </a:p>
        </p:txBody>
      </p:sp>
      <p:sp>
        <p:nvSpPr>
          <p:cNvPr id="7" name="Picture Placeholder 4"/>
          <p:cNvSpPr>
            <a:spLocks noGrp="1"/>
          </p:cNvSpPr>
          <p:nvPr>
            <p:ph type="pic" sz="quarter" idx="15"/>
          </p:nvPr>
        </p:nvSpPr>
        <p:spPr>
          <a:xfrm>
            <a:off x="6119228" y="3126804"/>
            <a:ext cx="6071616" cy="3081528"/>
          </a:xfrm>
          <a:prstGeom prst="rect">
            <a:avLst/>
          </a:prstGeom>
          <a:solidFill>
            <a:srgbClr val="F1F1EF"/>
          </a:solidFill>
          <a:ln>
            <a:noFill/>
          </a:ln>
        </p:spPr>
        <p:txBody>
          <a:bodyPr/>
          <a:lstStyle>
            <a:lvl1pPr marL="0" indent="0">
              <a:buNone/>
              <a:defRPr>
                <a:solidFill>
                  <a:srgbClr val="5A5A5A"/>
                </a:solidFill>
                <a:latin typeface="ITC Franklin Gothic Std Book" panose="020B0504030503020204"/>
              </a:defRPr>
            </a:lvl1pPr>
          </a:lstStyle>
          <a:p>
            <a:endParaRPr lang="en-US"/>
          </a:p>
        </p:txBody>
      </p:sp>
      <p:sp>
        <p:nvSpPr>
          <p:cNvPr id="9"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ITC Franklin Gothic Std Bk Cd" panose="020B0506030503020204" pitchFamily="34" charset="0"/>
                <a:cs typeface="Arial" panose="020B0604020202020204" pitchFamily="34" charset="0"/>
              </a:defRPr>
            </a:lvl1pPr>
          </a:lstStyle>
          <a:p>
            <a:fld id="{F2085B6F-5DD0-4AA7-A598-31079D007F56}" type="slidenum">
              <a:rPr lang="en-US" smtClean="0"/>
              <a:pPr/>
              <a:t>‹#›</a:t>
            </a:fld>
            <a:endParaRPr lang="en-US" dirty="0"/>
          </a:p>
        </p:txBody>
      </p:sp>
      <p:sp>
        <p:nvSpPr>
          <p:cNvPr id="10" name="Footer Placeholder 2"/>
          <p:cNvSpPr>
            <a:spLocks noGrp="1"/>
          </p:cNvSpPr>
          <p:nvPr>
            <p:ph type="ftr" sz="quarter" idx="3"/>
          </p:nvPr>
        </p:nvSpPr>
        <p:spPr>
          <a:xfrm>
            <a:off x="8412480" y="6356350"/>
            <a:ext cx="2468880" cy="365125"/>
          </a:xfrm>
          <a:prstGeom prst="rect">
            <a:avLst/>
          </a:prstGeom>
        </p:spPr>
        <p:txBody>
          <a:bodyPr vert="horz" lIns="91440" tIns="45720" rIns="91440" bIns="45720" rtlCol="0" anchor="ctr"/>
          <a:lstStyle>
            <a:lvl1pPr algn="r">
              <a:defRPr lang="en-US" sz="1300" kern="1200" dirty="0" smtClean="0">
                <a:solidFill>
                  <a:srgbClr val="F1F1EF"/>
                </a:solidFill>
                <a:latin typeface="ITC Franklin Gothic Std Bk Cd" panose="020B0506030503020204" pitchFamily="34" charset="0"/>
                <a:ea typeface="+mn-ea"/>
                <a:cs typeface="Arial" panose="020B0604020202020204" pitchFamily="34" charset="0"/>
              </a:defRPr>
            </a:lvl1pPr>
          </a:lstStyle>
          <a:p>
            <a:r>
              <a:rPr lang="en-US" dirty="0"/>
              <a:t>COOPER CENTER </a:t>
            </a:r>
            <a:r>
              <a:rPr lang="en-US" sz="1600" dirty="0"/>
              <a:t>|</a:t>
            </a:r>
            <a:r>
              <a:rPr lang="en-US" dirty="0"/>
              <a:t> PUBLIC SERVICE</a:t>
            </a:r>
          </a:p>
        </p:txBody>
      </p:sp>
    </p:spTree>
    <p:extLst>
      <p:ext uri="{BB962C8B-B14F-4D97-AF65-F5344CB8AC3E}">
        <p14:creationId xmlns:p14="http://schemas.microsoft.com/office/powerpoint/2010/main" val="1424491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Col_Title_Bullets-OneLeve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548640"/>
            <a:ext cx="10698480" cy="548640"/>
          </a:xfrm>
        </p:spPr>
        <p:txBody>
          <a:bodyPr/>
          <a:lstStyle>
            <a:lvl1pPr>
              <a:defRPr baseline="0"/>
            </a:lvl1pPr>
          </a:lstStyle>
          <a:p>
            <a:r>
              <a:rPr lang="en-US"/>
              <a:t>Slide Title</a:t>
            </a:r>
          </a:p>
        </p:txBody>
      </p:sp>
      <p:sp>
        <p:nvSpPr>
          <p:cNvPr id="6" name="Text Placeholder 5"/>
          <p:cNvSpPr>
            <a:spLocks noGrp="1"/>
          </p:cNvSpPr>
          <p:nvPr>
            <p:ph type="body" sz="quarter" idx="12" hasCustomPrompt="1"/>
          </p:nvPr>
        </p:nvSpPr>
        <p:spPr>
          <a:xfrm>
            <a:off x="731838" y="1737360"/>
            <a:ext cx="10698480" cy="4114800"/>
          </a:xfrm>
        </p:spPr>
        <p:txBody>
          <a:bodyPr/>
          <a:lstStyle>
            <a:lvl1pPr marL="457200" indent="-457200">
              <a:spcBef>
                <a:spcPts val="0"/>
              </a:spcBef>
              <a:spcAft>
                <a:spcPts val="3000"/>
              </a:spcAft>
              <a:buFont typeface="Arial" panose="020B0604020202020204" pitchFamily="34" charset="0"/>
              <a:buChar char="•"/>
              <a:defRPr baseline="0"/>
            </a:lvl1pPr>
          </a:lstStyle>
          <a:p>
            <a:pPr lvl="0"/>
            <a:r>
              <a:rPr lang="en-US" dirty="0"/>
              <a:t>Item One</a:t>
            </a:r>
          </a:p>
          <a:p>
            <a:pPr lvl="0"/>
            <a:r>
              <a:rPr lang="en-US" dirty="0"/>
              <a:t>Item Two</a:t>
            </a:r>
          </a:p>
          <a:p>
            <a:pPr lvl="0"/>
            <a:r>
              <a:rPr lang="en-US" dirty="0"/>
              <a:t>Item Three</a:t>
            </a:r>
          </a:p>
        </p:txBody>
      </p:sp>
      <p:sp>
        <p:nvSpPr>
          <p:cNvPr id="8" name="Footer Placeholder 2"/>
          <p:cNvSpPr>
            <a:spLocks noGrp="1"/>
          </p:cNvSpPr>
          <p:nvPr>
            <p:ph type="ftr" sz="quarter" idx="3"/>
          </p:nvPr>
        </p:nvSpPr>
        <p:spPr>
          <a:xfrm>
            <a:off x="8412480" y="6356350"/>
            <a:ext cx="2468880" cy="365125"/>
          </a:xfrm>
          <a:prstGeom prst="rect">
            <a:avLst/>
          </a:prstGeom>
        </p:spPr>
        <p:txBody>
          <a:bodyPr vert="horz" lIns="91440" tIns="45720" rIns="91440" bIns="45720" rtlCol="0" anchor="ctr"/>
          <a:lstStyle>
            <a:lvl1pPr algn="r">
              <a:defRPr lang="en-US" sz="1300" kern="1200" dirty="0" smtClean="0">
                <a:solidFill>
                  <a:srgbClr val="F1F1EF"/>
                </a:solidFill>
                <a:latin typeface="ITC Franklin Gothic Std Bk Cd" panose="020B0506030503020204" pitchFamily="34" charset="0"/>
                <a:ea typeface="+mn-ea"/>
                <a:cs typeface="Arial" panose="020B0604020202020204" pitchFamily="34" charset="0"/>
              </a:defRPr>
            </a:lvl1pPr>
          </a:lstStyle>
          <a:p>
            <a:r>
              <a:rPr lang="en-US" dirty="0"/>
              <a:t>COOPER CENTER </a:t>
            </a:r>
            <a:r>
              <a:rPr lang="en-US" sz="1600" dirty="0"/>
              <a:t>|</a:t>
            </a:r>
            <a:r>
              <a:rPr lang="en-US" dirty="0"/>
              <a:t> PUBLIC SERVICE</a:t>
            </a:r>
          </a:p>
        </p:txBody>
      </p:sp>
      <p:sp>
        <p:nvSpPr>
          <p:cNvPr id="7"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ITC Franklin Gothic Std Bk Cd" panose="020B0506030503020204" pitchFamily="34" charset="0"/>
                <a:cs typeface="Arial" panose="020B0604020202020204" pitchFamily="34" charset="0"/>
              </a:defRPr>
            </a:lvl1pPr>
          </a:lstStyle>
          <a:p>
            <a:fld id="{F2085B6F-5DD0-4AA7-A598-31079D007F56}" type="slidenum">
              <a:rPr lang="en-US" smtClean="0"/>
              <a:pPr/>
              <a:t>‹#›</a:t>
            </a:fld>
            <a:endParaRPr lang="en-US" dirty="0"/>
          </a:p>
        </p:txBody>
      </p:sp>
    </p:spTree>
    <p:extLst>
      <p:ext uri="{BB962C8B-B14F-4D97-AF65-F5344CB8AC3E}">
        <p14:creationId xmlns:p14="http://schemas.microsoft.com/office/powerpoint/2010/main" val="2255875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Col_Title_Bullets-TwoLevel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Slide Title</a:t>
            </a:r>
          </a:p>
        </p:txBody>
      </p:sp>
      <p:sp>
        <p:nvSpPr>
          <p:cNvPr id="6" name="Text Placeholder 5"/>
          <p:cNvSpPr>
            <a:spLocks noGrp="1"/>
          </p:cNvSpPr>
          <p:nvPr>
            <p:ph type="body" sz="quarter" idx="12" hasCustomPrompt="1"/>
          </p:nvPr>
        </p:nvSpPr>
        <p:spPr>
          <a:xfrm>
            <a:off x="731838" y="1737360"/>
            <a:ext cx="10698480" cy="4114800"/>
          </a:xfrm>
        </p:spPr>
        <p:txBody>
          <a:bodyPr/>
          <a:lstStyle>
            <a:lvl1pPr marL="457200" indent="-457200">
              <a:spcBef>
                <a:spcPts val="0"/>
              </a:spcBef>
              <a:spcAft>
                <a:spcPts val="800"/>
              </a:spcAft>
              <a:buFont typeface="Arial" panose="020B0604020202020204" pitchFamily="34" charset="0"/>
              <a:buChar char="•"/>
              <a:defRPr>
                <a:latin typeface="Arial" panose="020B0604020202020204" pitchFamily="34" charset="0"/>
                <a:cs typeface="Arial" panose="020B0604020202020204" pitchFamily="34" charset="0"/>
              </a:defRPr>
            </a:lvl1pPr>
            <a:lvl2pPr marL="800100" indent="-342900">
              <a:spcBef>
                <a:spcPts val="0"/>
              </a:spcBef>
              <a:spcAft>
                <a:spcPts val="3000"/>
              </a:spcAft>
              <a:buFont typeface="Wingdings" panose="05000000000000000000" pitchFamily="2" charset="2"/>
              <a:buChar char="§"/>
              <a:defRPr sz="2200">
                <a:solidFill>
                  <a:srgbClr val="6D6D6D"/>
                </a:solidFill>
                <a:latin typeface="Arial" panose="020B0604020202020204" pitchFamily="34" charset="0"/>
                <a:cs typeface="Arial" panose="020B0604020202020204" pitchFamily="34" charset="0"/>
              </a:defRPr>
            </a:lvl2pPr>
          </a:lstStyle>
          <a:p>
            <a:pPr lvl="0"/>
            <a:r>
              <a:rPr lang="en-US" dirty="0"/>
              <a:t>Item One</a:t>
            </a:r>
          </a:p>
          <a:p>
            <a:pPr lvl="1"/>
            <a:r>
              <a:rPr lang="en-US" dirty="0"/>
              <a:t>Sub Item</a:t>
            </a:r>
          </a:p>
          <a:p>
            <a:pPr lvl="0"/>
            <a:r>
              <a:rPr lang="en-US" dirty="0"/>
              <a:t>Item Two</a:t>
            </a:r>
          </a:p>
          <a:p>
            <a:pPr lvl="1"/>
            <a:r>
              <a:rPr lang="en-US" dirty="0"/>
              <a:t>Sub Item</a:t>
            </a:r>
          </a:p>
          <a:p>
            <a:pPr lvl="0"/>
            <a:r>
              <a:rPr lang="en-US" dirty="0"/>
              <a:t>Item Three</a:t>
            </a:r>
          </a:p>
          <a:p>
            <a:pPr lvl="1"/>
            <a:r>
              <a:rPr lang="en-US" dirty="0"/>
              <a:t>Sub Item</a:t>
            </a:r>
          </a:p>
        </p:txBody>
      </p:sp>
      <p:sp>
        <p:nvSpPr>
          <p:cNvPr id="8" name="Footer Placeholder 2"/>
          <p:cNvSpPr>
            <a:spLocks noGrp="1"/>
          </p:cNvSpPr>
          <p:nvPr>
            <p:ph type="ftr" sz="quarter" idx="3"/>
          </p:nvPr>
        </p:nvSpPr>
        <p:spPr>
          <a:xfrm>
            <a:off x="8412480" y="6356350"/>
            <a:ext cx="2468880" cy="365125"/>
          </a:xfrm>
          <a:prstGeom prst="rect">
            <a:avLst/>
          </a:prstGeom>
        </p:spPr>
        <p:txBody>
          <a:bodyPr vert="horz" lIns="91440" tIns="45720" rIns="91440" bIns="45720" rtlCol="0" anchor="ctr"/>
          <a:lstStyle>
            <a:lvl1pPr algn="r">
              <a:defRPr lang="en-US" sz="1300" kern="1200" dirty="0" smtClean="0">
                <a:solidFill>
                  <a:srgbClr val="F1F1EF"/>
                </a:solidFill>
                <a:latin typeface="ITC Franklin Gothic Std Bk Cd" panose="020B0506030503020204" pitchFamily="34" charset="0"/>
                <a:ea typeface="+mn-ea"/>
                <a:cs typeface="Arial" panose="020B0604020202020204" pitchFamily="34" charset="0"/>
              </a:defRPr>
            </a:lvl1pPr>
          </a:lstStyle>
          <a:p>
            <a:r>
              <a:rPr lang="en-US" dirty="0"/>
              <a:t>COOPER CENTER </a:t>
            </a:r>
            <a:r>
              <a:rPr lang="en-US" sz="1600" dirty="0"/>
              <a:t>|</a:t>
            </a:r>
            <a:r>
              <a:rPr lang="en-US" dirty="0"/>
              <a:t> PUBLIC SERVICE</a:t>
            </a:r>
          </a:p>
        </p:txBody>
      </p:sp>
      <p:sp>
        <p:nvSpPr>
          <p:cNvPr id="7"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ITC Franklin Gothic Std Bk Cd" panose="020B0506030503020204" pitchFamily="34" charset="0"/>
                <a:cs typeface="Arial" panose="020B0604020202020204" pitchFamily="34" charset="0"/>
              </a:defRPr>
            </a:lvl1pPr>
          </a:lstStyle>
          <a:p>
            <a:fld id="{F2085B6F-5DD0-4AA7-A598-31079D007F56}" type="slidenum">
              <a:rPr lang="en-US" smtClean="0"/>
              <a:pPr/>
              <a:t>‹#›</a:t>
            </a:fld>
            <a:endParaRPr lang="en-US" dirty="0"/>
          </a:p>
        </p:txBody>
      </p:sp>
    </p:spTree>
    <p:extLst>
      <p:ext uri="{BB962C8B-B14F-4D97-AF65-F5344CB8AC3E}">
        <p14:creationId xmlns:p14="http://schemas.microsoft.com/office/powerpoint/2010/main" val="3227956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Col_Title_Image_Ch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548640"/>
            <a:ext cx="10698480" cy="548640"/>
          </a:xfrm>
        </p:spPr>
        <p:txBody>
          <a:bodyPr/>
          <a:lstStyle>
            <a:lvl1pPr>
              <a:defRPr/>
            </a:lvl1pPr>
          </a:lstStyle>
          <a:p>
            <a:r>
              <a:rPr lang="en-US"/>
              <a:t>Slide Title</a:t>
            </a:r>
          </a:p>
        </p:txBody>
      </p:sp>
      <p:sp>
        <p:nvSpPr>
          <p:cNvPr id="5" name="Content Placeholder 9"/>
          <p:cNvSpPr>
            <a:spLocks noGrp="1"/>
          </p:cNvSpPr>
          <p:nvPr>
            <p:ph sz="quarter" idx="12" hasCustomPrompt="1"/>
          </p:nvPr>
        </p:nvSpPr>
        <p:spPr>
          <a:xfrm>
            <a:off x="731520" y="1737360"/>
            <a:ext cx="10698480" cy="3749040"/>
          </a:xfrm>
          <a:prstGeom prst="rect">
            <a:avLst/>
          </a:prstGeom>
        </p:spPr>
        <p:txBody>
          <a:bodyPr/>
          <a:lstStyle>
            <a:lvl1pPr marL="0" indent="0">
              <a:buNone/>
              <a:defRPr lang="en-US" sz="2400" kern="1200" dirty="0">
                <a:solidFill>
                  <a:srgbClr val="232D4B"/>
                </a:solidFill>
                <a:latin typeface="ITC Franklin Gothic Std Book" panose="020B0504030503020204" charset="0"/>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Insert image/chart/graph</a:t>
            </a:r>
          </a:p>
        </p:txBody>
      </p:sp>
      <p:sp>
        <p:nvSpPr>
          <p:cNvPr id="8" name="Footer Placeholder 2"/>
          <p:cNvSpPr>
            <a:spLocks noGrp="1"/>
          </p:cNvSpPr>
          <p:nvPr>
            <p:ph type="ftr" sz="quarter" idx="3"/>
          </p:nvPr>
        </p:nvSpPr>
        <p:spPr>
          <a:xfrm>
            <a:off x="8412480" y="6356350"/>
            <a:ext cx="2468880" cy="365125"/>
          </a:xfrm>
          <a:prstGeom prst="rect">
            <a:avLst/>
          </a:prstGeom>
        </p:spPr>
        <p:txBody>
          <a:bodyPr vert="horz" lIns="91440" tIns="45720" rIns="91440" bIns="45720" rtlCol="0" anchor="ctr"/>
          <a:lstStyle>
            <a:lvl1pPr algn="r">
              <a:defRPr lang="en-US" sz="1300" kern="1200" baseline="0" dirty="0" smtClean="0">
                <a:solidFill>
                  <a:srgbClr val="F1F1EF"/>
                </a:solidFill>
                <a:latin typeface="ITC Franklin Gothic Std Bk Cd" panose="020B0506030503020204" pitchFamily="34" charset="0"/>
                <a:ea typeface="+mn-ea"/>
                <a:cs typeface="Arial" panose="020B0604020202020204" pitchFamily="34" charset="0"/>
              </a:defRPr>
            </a:lvl1pPr>
          </a:lstStyle>
          <a:p>
            <a:r>
              <a:rPr lang="en-US" dirty="0"/>
              <a:t>COOPER CENTER </a:t>
            </a:r>
            <a:r>
              <a:rPr lang="en-US" sz="1600" dirty="0"/>
              <a:t>|</a:t>
            </a:r>
            <a:r>
              <a:rPr lang="en-US" dirty="0"/>
              <a:t> PUBLIC SERVICE</a:t>
            </a:r>
          </a:p>
        </p:txBody>
      </p:sp>
      <p:sp>
        <p:nvSpPr>
          <p:cNvPr id="7"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ITC Franklin Gothic Std Bk Cd" panose="020B0506030503020204" pitchFamily="34" charset="0"/>
                <a:cs typeface="Arial" panose="020B0604020202020204" pitchFamily="34" charset="0"/>
              </a:defRPr>
            </a:lvl1pPr>
          </a:lstStyle>
          <a:p>
            <a:fld id="{F2085B6F-5DD0-4AA7-A598-31079D007F56}" type="slidenum">
              <a:rPr lang="en-US" smtClean="0"/>
              <a:pPr/>
              <a:t>‹#›</a:t>
            </a:fld>
            <a:endParaRPr lang="en-US" dirty="0"/>
          </a:p>
        </p:txBody>
      </p:sp>
      <p:sp>
        <p:nvSpPr>
          <p:cNvPr id="9" name="Rectangle 8"/>
          <p:cNvSpPr/>
          <p:nvPr userDrawn="1"/>
        </p:nvSpPr>
        <p:spPr>
          <a:xfrm>
            <a:off x="0" y="5654012"/>
            <a:ext cx="12192000" cy="5486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p:cNvSpPr>
            <a:spLocks noGrp="1"/>
          </p:cNvSpPr>
          <p:nvPr>
            <p:ph type="body" sz="quarter" idx="13" hasCustomPrompt="1"/>
          </p:nvPr>
        </p:nvSpPr>
        <p:spPr>
          <a:xfrm>
            <a:off x="731519" y="5801011"/>
            <a:ext cx="10692991" cy="325469"/>
          </a:xfrm>
          <a:prstGeom prst="rect">
            <a:avLst/>
          </a:prstGeom>
        </p:spPr>
        <p:txBody>
          <a:bodyPr>
            <a:noAutofit/>
          </a:bodyPr>
          <a:lstStyle>
            <a:lvl1pPr marL="0" indent="0" algn="ctr">
              <a:buNone/>
              <a:defRPr lang="en-US" sz="1600" i="0" kern="1200" spc="-50" baseline="0" dirty="0">
                <a:solidFill>
                  <a:srgbClr val="232D4B"/>
                </a:solidFill>
                <a:latin typeface="ITC Franklin Gothic Std Bk Cd" panose="020B0506030503020204" pitchFamily="34" charset="0"/>
                <a:ea typeface="+mn-ea"/>
                <a:cs typeface="Segoe UI" panose="020B0502040204020203" pitchFamily="34" charset="0"/>
              </a:defRPr>
            </a:lvl1pPr>
          </a:lstStyle>
          <a:p>
            <a:pPr lvl="0"/>
            <a:r>
              <a:rPr lang="en-US" dirty="0"/>
              <a:t>Chart Title or Source</a:t>
            </a:r>
          </a:p>
        </p:txBody>
      </p:sp>
    </p:spTree>
    <p:extLst>
      <p:ext uri="{BB962C8B-B14F-4D97-AF65-F5344CB8AC3E}">
        <p14:creationId xmlns:p14="http://schemas.microsoft.com/office/powerpoint/2010/main" val="634278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Col_Title_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548640"/>
            <a:ext cx="10515600" cy="548640"/>
          </a:xfrm>
        </p:spPr>
        <p:txBody>
          <a:bodyPr/>
          <a:lstStyle>
            <a:lvl1pPr>
              <a:defRPr/>
            </a:lvl1pPr>
          </a:lstStyle>
          <a:p>
            <a:r>
              <a:rPr lang="en-US"/>
              <a:t>Slide Title</a:t>
            </a:r>
          </a:p>
        </p:txBody>
      </p:sp>
      <p:sp>
        <p:nvSpPr>
          <p:cNvPr id="5" name="Content Placeholder 9"/>
          <p:cNvSpPr>
            <a:spLocks noGrp="1"/>
          </p:cNvSpPr>
          <p:nvPr>
            <p:ph sz="quarter" idx="12" hasCustomPrompt="1"/>
          </p:nvPr>
        </p:nvSpPr>
        <p:spPr>
          <a:xfrm>
            <a:off x="731520" y="1737360"/>
            <a:ext cx="10515600" cy="4114800"/>
          </a:xfrm>
          <a:prstGeom prst="rect">
            <a:avLst/>
          </a:prstGeom>
        </p:spPr>
        <p:txBody>
          <a:bodyPr/>
          <a:lstStyle>
            <a:lvl1pPr marL="0" indent="0">
              <a:buNone/>
              <a:defRPr lang="en-US" sz="2400" kern="1200" dirty="0">
                <a:solidFill>
                  <a:srgbClr val="232D4B"/>
                </a:solidFill>
                <a:latin typeface="ITC Franklin Gothic Std Book" panose="020B0504030503020204" charset="0"/>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Insert image/chart/graph</a:t>
            </a:r>
          </a:p>
        </p:txBody>
      </p:sp>
      <p:sp>
        <p:nvSpPr>
          <p:cNvPr id="8" name="Footer Placeholder 2"/>
          <p:cNvSpPr>
            <a:spLocks noGrp="1"/>
          </p:cNvSpPr>
          <p:nvPr>
            <p:ph type="ftr" sz="quarter" idx="3"/>
          </p:nvPr>
        </p:nvSpPr>
        <p:spPr>
          <a:xfrm>
            <a:off x="8412480" y="6356350"/>
            <a:ext cx="2468880" cy="365125"/>
          </a:xfrm>
          <a:prstGeom prst="rect">
            <a:avLst/>
          </a:prstGeom>
        </p:spPr>
        <p:txBody>
          <a:bodyPr vert="horz" lIns="91440" tIns="45720" rIns="91440" bIns="45720" rtlCol="0" anchor="ctr"/>
          <a:lstStyle>
            <a:lvl1pPr algn="r">
              <a:defRPr lang="en-US" sz="1300" kern="1200" dirty="0" smtClean="0">
                <a:solidFill>
                  <a:srgbClr val="F1F1EF"/>
                </a:solidFill>
                <a:latin typeface="ITC Franklin Gothic Std Bk Cd" panose="020B0506030503020204" pitchFamily="34" charset="0"/>
                <a:ea typeface="+mn-ea"/>
                <a:cs typeface="Arial" panose="020B0604020202020204" pitchFamily="34" charset="0"/>
              </a:defRPr>
            </a:lvl1pPr>
          </a:lstStyle>
          <a:p>
            <a:r>
              <a:rPr lang="en-US" dirty="0"/>
              <a:t>COOPER CENTER </a:t>
            </a:r>
            <a:r>
              <a:rPr lang="en-US" sz="1600" dirty="0"/>
              <a:t>|</a:t>
            </a:r>
            <a:r>
              <a:rPr lang="en-US" dirty="0"/>
              <a:t> PUBLIC SERVICE</a:t>
            </a:r>
          </a:p>
        </p:txBody>
      </p:sp>
      <p:sp>
        <p:nvSpPr>
          <p:cNvPr id="7"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ITC Franklin Gothic Std Bk Cd" panose="020B0506030503020204" pitchFamily="34" charset="0"/>
                <a:cs typeface="Arial" panose="020B0604020202020204" pitchFamily="34" charset="0"/>
              </a:defRPr>
            </a:lvl1pPr>
          </a:lstStyle>
          <a:p>
            <a:fld id="{F2085B6F-5DD0-4AA7-A598-31079D007F56}" type="slidenum">
              <a:rPr lang="en-US" smtClean="0"/>
              <a:pPr/>
              <a:t>‹#›</a:t>
            </a:fld>
            <a:endParaRPr lang="en-US" dirty="0"/>
          </a:p>
        </p:txBody>
      </p:sp>
    </p:spTree>
    <p:extLst>
      <p:ext uri="{BB962C8B-B14F-4D97-AF65-F5344CB8AC3E}">
        <p14:creationId xmlns:p14="http://schemas.microsoft.com/office/powerpoint/2010/main" val="747513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Col_C1Title-1line&amp;Image_C2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548640"/>
            <a:ext cx="7680960" cy="548640"/>
          </a:xfrm>
        </p:spPr>
        <p:txBody>
          <a:bodyPr/>
          <a:lstStyle>
            <a:lvl1pPr>
              <a:defRPr/>
            </a:lvl1pPr>
          </a:lstStyle>
          <a:p>
            <a:r>
              <a:rPr lang="en-US" dirty="0"/>
              <a:t>Slide Title</a:t>
            </a:r>
          </a:p>
        </p:txBody>
      </p:sp>
      <p:sp>
        <p:nvSpPr>
          <p:cNvPr id="5" name="Rectangle 4"/>
          <p:cNvSpPr/>
          <p:nvPr userDrawn="1"/>
        </p:nvSpPr>
        <p:spPr>
          <a:xfrm>
            <a:off x="8808720" y="0"/>
            <a:ext cx="3383280" cy="6211958"/>
          </a:xfrm>
          <a:prstGeom prst="rect">
            <a:avLst/>
          </a:prstGeom>
          <a:solidFill>
            <a:srgbClr val="232D4B"/>
          </a:solidFill>
          <a:ln>
            <a:noFill/>
          </a:ln>
          <a:effectLst>
            <a:outerShdw blurRad="889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all" baseline="0" dirty="0"/>
          </a:p>
        </p:txBody>
      </p:sp>
      <p:sp>
        <p:nvSpPr>
          <p:cNvPr id="6" name="Content Placeholder 4"/>
          <p:cNvSpPr>
            <a:spLocks noGrp="1"/>
          </p:cNvSpPr>
          <p:nvPr>
            <p:ph sz="quarter" idx="12" hasCustomPrompt="1"/>
          </p:nvPr>
        </p:nvSpPr>
        <p:spPr>
          <a:xfrm>
            <a:off x="731520" y="1828800"/>
            <a:ext cx="7680960" cy="4114800"/>
          </a:xfrm>
          <a:prstGeom prst="rect">
            <a:avLst/>
          </a:prstGeom>
        </p:spPr>
        <p:txBody>
          <a:bodyPr/>
          <a:lstStyle>
            <a:lvl1pPr marL="0" indent="0">
              <a:buNone/>
              <a:defRPr baseline="0">
                <a:solidFill>
                  <a:srgbClr val="232D4B"/>
                </a:solidFill>
                <a:latin typeface="ITC Franklin Gothic Std Book" panose="020B0504030503020204"/>
              </a:defRPr>
            </a:lvl1pPr>
          </a:lstStyle>
          <a:p>
            <a:pPr lvl="0"/>
            <a:r>
              <a:rPr lang="en-US"/>
              <a:t>Image, map, graph</a:t>
            </a:r>
          </a:p>
        </p:txBody>
      </p:sp>
      <p:sp>
        <p:nvSpPr>
          <p:cNvPr id="8" name="Text Placeholder 9"/>
          <p:cNvSpPr>
            <a:spLocks noGrp="1"/>
          </p:cNvSpPr>
          <p:nvPr>
            <p:ph type="body" sz="quarter" idx="14" hasCustomPrompt="1"/>
          </p:nvPr>
        </p:nvSpPr>
        <p:spPr>
          <a:xfrm>
            <a:off x="9265920" y="408499"/>
            <a:ext cx="2468880" cy="5394960"/>
          </a:xfrm>
          <a:prstGeom prst="rect">
            <a:avLst/>
          </a:prstGeom>
        </p:spPr>
        <p:txBody>
          <a:bodyPr>
            <a:normAutofit/>
          </a:bodyPr>
          <a:lstStyle>
            <a:lvl1pPr marL="228600" indent="-228600">
              <a:spcBef>
                <a:spcPts val="0"/>
              </a:spcBef>
              <a:spcAft>
                <a:spcPts val="2400"/>
              </a:spcAft>
              <a:buFont typeface="Arial" panose="020B0604020202020204" pitchFamily="34" charset="0"/>
              <a:buChar char="•"/>
              <a:defRPr sz="2000">
                <a:solidFill>
                  <a:schemeClr val="bg1"/>
                </a:solidFill>
                <a:latin typeface="Arial" panose="020B0604020202020204" pitchFamily="34" charset="0"/>
                <a:cs typeface="Arial" panose="020B0604020202020204" pitchFamily="34" charset="0"/>
              </a:defRPr>
            </a:lvl1pPr>
          </a:lstStyle>
          <a:p>
            <a:pPr lvl="0"/>
            <a:r>
              <a:rPr lang="en-US" dirty="0"/>
              <a:t>Item One</a:t>
            </a:r>
          </a:p>
          <a:p>
            <a:pPr lvl="0"/>
            <a:r>
              <a:rPr lang="en-US" dirty="0"/>
              <a:t>Item Two</a:t>
            </a:r>
          </a:p>
          <a:p>
            <a:pPr lvl="0"/>
            <a:r>
              <a:rPr lang="en-US" dirty="0"/>
              <a:t>Item Three</a:t>
            </a:r>
          </a:p>
          <a:p>
            <a:pPr lvl="0"/>
            <a:endParaRPr lang="en-US" dirty="0"/>
          </a:p>
        </p:txBody>
      </p:sp>
      <p:sp>
        <p:nvSpPr>
          <p:cNvPr id="10" name="Footer Placeholder 2"/>
          <p:cNvSpPr>
            <a:spLocks noGrp="1"/>
          </p:cNvSpPr>
          <p:nvPr>
            <p:ph type="ftr" sz="quarter" idx="3"/>
          </p:nvPr>
        </p:nvSpPr>
        <p:spPr>
          <a:xfrm>
            <a:off x="8412480" y="6356350"/>
            <a:ext cx="2468880" cy="365125"/>
          </a:xfrm>
          <a:prstGeom prst="rect">
            <a:avLst/>
          </a:prstGeom>
        </p:spPr>
        <p:txBody>
          <a:bodyPr vert="horz" lIns="91440" tIns="45720" rIns="91440" bIns="45720" rtlCol="0" anchor="ctr"/>
          <a:lstStyle>
            <a:lvl1pPr algn="r">
              <a:defRPr lang="en-US" sz="1300" kern="1200" dirty="0" smtClean="0">
                <a:solidFill>
                  <a:srgbClr val="F1F1EF"/>
                </a:solidFill>
                <a:latin typeface="ITC Franklin Gothic Std Bk Cd" panose="020B0506030503020204" pitchFamily="34" charset="0"/>
                <a:ea typeface="+mn-ea"/>
                <a:cs typeface="Arial" panose="020B0604020202020204" pitchFamily="34" charset="0"/>
              </a:defRPr>
            </a:lvl1pPr>
          </a:lstStyle>
          <a:p>
            <a:r>
              <a:rPr lang="en-US" dirty="0"/>
              <a:t>COOPER CENTER </a:t>
            </a:r>
            <a:r>
              <a:rPr lang="en-US" sz="1600" dirty="0"/>
              <a:t>|</a:t>
            </a:r>
            <a:r>
              <a:rPr lang="en-US" dirty="0"/>
              <a:t> PUBLIC SERVICE</a:t>
            </a:r>
          </a:p>
        </p:txBody>
      </p:sp>
      <p:sp>
        <p:nvSpPr>
          <p:cNvPr id="9"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ITC Franklin Gothic Std Bk Cd" panose="020B0506030503020204" pitchFamily="34" charset="0"/>
                <a:cs typeface="Arial" panose="020B0604020202020204" pitchFamily="34" charset="0"/>
              </a:defRPr>
            </a:lvl1pPr>
          </a:lstStyle>
          <a:p>
            <a:fld id="{F2085B6F-5DD0-4AA7-A598-31079D007F56}" type="slidenum">
              <a:rPr lang="en-US" smtClean="0"/>
              <a:pPr/>
              <a:t>‹#›</a:t>
            </a:fld>
            <a:endParaRPr lang="en-US" dirty="0"/>
          </a:p>
        </p:txBody>
      </p:sp>
    </p:spTree>
    <p:extLst>
      <p:ext uri="{BB962C8B-B14F-4D97-AF65-F5344CB8AC3E}">
        <p14:creationId xmlns:p14="http://schemas.microsoft.com/office/powerpoint/2010/main" val="732322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Col_C1Title-1line_Img_ChartTitle_Sidbar">
    <p:spTree>
      <p:nvGrpSpPr>
        <p:cNvPr id="1" name=""/>
        <p:cNvGrpSpPr/>
        <p:nvPr/>
      </p:nvGrpSpPr>
      <p:grpSpPr>
        <a:xfrm>
          <a:off x="0" y="0"/>
          <a:ext cx="0" cy="0"/>
          <a:chOff x="0" y="0"/>
          <a:chExt cx="0" cy="0"/>
        </a:xfrm>
      </p:grpSpPr>
      <p:sp>
        <p:nvSpPr>
          <p:cNvPr id="12" name="Rectangle 11"/>
          <p:cNvSpPr/>
          <p:nvPr userDrawn="1"/>
        </p:nvSpPr>
        <p:spPr>
          <a:xfrm>
            <a:off x="0" y="5634134"/>
            <a:ext cx="8827008" cy="5715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731520" y="548640"/>
            <a:ext cx="7680960" cy="548640"/>
          </a:xfrm>
        </p:spPr>
        <p:txBody>
          <a:bodyPr/>
          <a:lstStyle>
            <a:lvl1pPr>
              <a:defRPr/>
            </a:lvl1pPr>
          </a:lstStyle>
          <a:p>
            <a:r>
              <a:rPr lang="en-US"/>
              <a:t>Slide Title</a:t>
            </a:r>
          </a:p>
        </p:txBody>
      </p:sp>
      <p:sp>
        <p:nvSpPr>
          <p:cNvPr id="5" name="Rectangle 4"/>
          <p:cNvSpPr/>
          <p:nvPr userDrawn="1"/>
        </p:nvSpPr>
        <p:spPr>
          <a:xfrm>
            <a:off x="8808720" y="-2253"/>
            <a:ext cx="3383280" cy="6217920"/>
          </a:xfrm>
          <a:prstGeom prst="rect">
            <a:avLst/>
          </a:prstGeom>
          <a:solidFill>
            <a:srgbClr val="232D4B"/>
          </a:solidFill>
          <a:ln>
            <a:noFill/>
          </a:ln>
          <a:effectLst>
            <a:outerShdw blurRad="889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all" baseline="0"/>
          </a:p>
        </p:txBody>
      </p:sp>
      <p:sp>
        <p:nvSpPr>
          <p:cNvPr id="6" name="Content Placeholder 4"/>
          <p:cNvSpPr>
            <a:spLocks noGrp="1"/>
          </p:cNvSpPr>
          <p:nvPr>
            <p:ph sz="quarter" idx="12" hasCustomPrompt="1"/>
          </p:nvPr>
        </p:nvSpPr>
        <p:spPr>
          <a:xfrm>
            <a:off x="731520" y="1645920"/>
            <a:ext cx="7680960" cy="3931920"/>
          </a:xfrm>
          <a:prstGeom prst="rect">
            <a:avLst/>
          </a:prstGeom>
        </p:spPr>
        <p:txBody>
          <a:bodyPr/>
          <a:lstStyle>
            <a:lvl1pPr marL="0" indent="0">
              <a:buNone/>
              <a:defRPr baseline="0">
                <a:solidFill>
                  <a:srgbClr val="232D4B"/>
                </a:solidFill>
                <a:latin typeface="ITC Franklin Gothic Std Book" panose="020B0504030503020204"/>
              </a:defRPr>
            </a:lvl1pPr>
          </a:lstStyle>
          <a:p>
            <a:pPr lvl="0"/>
            <a:r>
              <a:rPr lang="en-US"/>
              <a:t>Image, map, graph</a:t>
            </a:r>
          </a:p>
        </p:txBody>
      </p:sp>
      <p:sp>
        <p:nvSpPr>
          <p:cNvPr id="8" name="Text Placeholder 9"/>
          <p:cNvSpPr>
            <a:spLocks noGrp="1"/>
          </p:cNvSpPr>
          <p:nvPr>
            <p:ph type="body" sz="quarter" idx="14" hasCustomPrompt="1"/>
          </p:nvPr>
        </p:nvSpPr>
        <p:spPr>
          <a:xfrm>
            <a:off x="9265920" y="409227"/>
            <a:ext cx="2468880" cy="5394960"/>
          </a:xfrm>
          <a:prstGeom prst="rect">
            <a:avLst/>
          </a:prstGeom>
        </p:spPr>
        <p:txBody>
          <a:bodyPr>
            <a:normAutofit/>
          </a:bodyPr>
          <a:lstStyle>
            <a:lvl1pPr marL="228600" indent="-228600">
              <a:spcBef>
                <a:spcPts val="0"/>
              </a:spcBef>
              <a:spcAft>
                <a:spcPts val="2400"/>
              </a:spcAft>
              <a:buFont typeface="Arial" panose="020B0604020202020204" pitchFamily="34" charset="0"/>
              <a:buChar char="•"/>
              <a:defRPr sz="2000">
                <a:solidFill>
                  <a:schemeClr val="bg1"/>
                </a:solidFill>
                <a:latin typeface="Arial" panose="020B0604020202020204" pitchFamily="34" charset="0"/>
                <a:cs typeface="Arial" panose="020B0604020202020204" pitchFamily="34" charset="0"/>
              </a:defRPr>
            </a:lvl1pPr>
          </a:lstStyle>
          <a:p>
            <a:pPr lvl="0"/>
            <a:r>
              <a:rPr lang="en-US" dirty="0"/>
              <a:t>Item One</a:t>
            </a:r>
          </a:p>
          <a:p>
            <a:pPr lvl="0"/>
            <a:r>
              <a:rPr lang="en-US" dirty="0"/>
              <a:t>Item Two</a:t>
            </a:r>
          </a:p>
          <a:p>
            <a:pPr lvl="0"/>
            <a:r>
              <a:rPr lang="en-US" dirty="0"/>
              <a:t>Item Three</a:t>
            </a:r>
          </a:p>
          <a:p>
            <a:pPr lvl="0"/>
            <a:endParaRPr lang="en-US" dirty="0"/>
          </a:p>
        </p:txBody>
      </p:sp>
      <p:sp>
        <p:nvSpPr>
          <p:cNvPr id="11" name="Text Placeholder 3"/>
          <p:cNvSpPr>
            <a:spLocks noGrp="1"/>
          </p:cNvSpPr>
          <p:nvPr>
            <p:ph type="body" sz="quarter" idx="13" hasCustomPrompt="1"/>
          </p:nvPr>
        </p:nvSpPr>
        <p:spPr>
          <a:xfrm>
            <a:off x="731520" y="5788867"/>
            <a:ext cx="7680960" cy="262129"/>
          </a:xfrm>
          <a:prstGeom prst="rect">
            <a:avLst/>
          </a:prstGeom>
        </p:spPr>
        <p:txBody>
          <a:bodyPr>
            <a:noAutofit/>
          </a:bodyPr>
          <a:lstStyle>
            <a:lvl1pPr marL="0" indent="0" algn="ctr">
              <a:buNone/>
              <a:defRPr lang="en-US" sz="1600" i="0" kern="1200" spc="-50" baseline="0" dirty="0">
                <a:solidFill>
                  <a:srgbClr val="232D4B"/>
                </a:solidFill>
                <a:latin typeface="ITC Franklin Gothic Std Bk Cd" panose="020B0506030503020204" pitchFamily="34" charset="0"/>
                <a:ea typeface="+mn-ea"/>
                <a:cs typeface="Segoe UI" panose="020B0502040204020203" pitchFamily="34" charset="0"/>
              </a:defRPr>
            </a:lvl1pPr>
          </a:lstStyle>
          <a:p>
            <a:pPr lvl="0"/>
            <a:r>
              <a:rPr lang="en-US" dirty="0"/>
              <a:t>Chart Title or Source</a:t>
            </a:r>
          </a:p>
        </p:txBody>
      </p:sp>
      <p:sp>
        <p:nvSpPr>
          <p:cNvPr id="10" name="Footer Placeholder 2"/>
          <p:cNvSpPr>
            <a:spLocks noGrp="1"/>
          </p:cNvSpPr>
          <p:nvPr>
            <p:ph type="ftr" sz="quarter" idx="3"/>
          </p:nvPr>
        </p:nvSpPr>
        <p:spPr>
          <a:xfrm>
            <a:off x="8412480" y="6356350"/>
            <a:ext cx="2468880" cy="365125"/>
          </a:xfrm>
          <a:prstGeom prst="rect">
            <a:avLst/>
          </a:prstGeom>
        </p:spPr>
        <p:txBody>
          <a:bodyPr vert="horz" lIns="91440" tIns="45720" rIns="91440" bIns="45720" rtlCol="0" anchor="ctr"/>
          <a:lstStyle>
            <a:lvl1pPr algn="r">
              <a:defRPr lang="en-US" sz="1300" kern="1200" dirty="0" smtClean="0">
                <a:solidFill>
                  <a:srgbClr val="F1F1EF"/>
                </a:solidFill>
                <a:latin typeface="ITC Franklin Gothic Std Bk Cd" panose="020B0506030503020204" pitchFamily="34" charset="0"/>
                <a:ea typeface="+mn-ea"/>
                <a:cs typeface="Arial" panose="020B0604020202020204" pitchFamily="34" charset="0"/>
              </a:defRPr>
            </a:lvl1pPr>
          </a:lstStyle>
          <a:p>
            <a:r>
              <a:rPr lang="en-US" dirty="0"/>
              <a:t>COOPER CENTER </a:t>
            </a:r>
            <a:r>
              <a:rPr lang="en-US" sz="1600" dirty="0"/>
              <a:t>|</a:t>
            </a:r>
            <a:r>
              <a:rPr lang="en-US" dirty="0"/>
              <a:t> PUBLIC SERVICE</a:t>
            </a:r>
          </a:p>
        </p:txBody>
      </p:sp>
      <p:sp>
        <p:nvSpPr>
          <p:cNvPr id="9"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ITC Franklin Gothic Std Bk Cd" panose="020B0506030503020204" pitchFamily="34" charset="0"/>
                <a:cs typeface="Arial" panose="020B0604020202020204" pitchFamily="34" charset="0"/>
              </a:defRPr>
            </a:lvl1pPr>
          </a:lstStyle>
          <a:p>
            <a:fld id="{F2085B6F-5DD0-4AA7-A598-31079D007F56}" type="slidenum">
              <a:rPr lang="en-US" smtClean="0"/>
              <a:pPr/>
              <a:t>‹#›</a:t>
            </a:fld>
            <a:endParaRPr lang="en-US" dirty="0"/>
          </a:p>
        </p:txBody>
      </p:sp>
    </p:spTree>
    <p:extLst>
      <p:ext uri="{BB962C8B-B14F-4D97-AF65-F5344CB8AC3E}">
        <p14:creationId xmlns:p14="http://schemas.microsoft.com/office/powerpoint/2010/main" val="3865102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gger Blue Area">
    <p:spTree>
      <p:nvGrpSpPr>
        <p:cNvPr id="1" name=""/>
        <p:cNvGrpSpPr/>
        <p:nvPr/>
      </p:nvGrpSpPr>
      <p:grpSpPr>
        <a:xfrm>
          <a:off x="0" y="0"/>
          <a:ext cx="0" cy="0"/>
          <a:chOff x="0" y="0"/>
          <a:chExt cx="0" cy="0"/>
        </a:xfrm>
      </p:grpSpPr>
      <p:sp>
        <p:nvSpPr>
          <p:cNvPr id="12" name="Rectangle 11"/>
          <p:cNvSpPr/>
          <p:nvPr userDrawn="1"/>
        </p:nvSpPr>
        <p:spPr>
          <a:xfrm>
            <a:off x="0" y="5634134"/>
            <a:ext cx="8827008" cy="5715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731520" y="409225"/>
            <a:ext cx="6778233" cy="922033"/>
          </a:xfrm>
        </p:spPr>
        <p:txBody>
          <a:bodyPr>
            <a:normAutofit/>
          </a:bodyPr>
          <a:lstStyle>
            <a:lvl1pPr>
              <a:defRPr sz="3600"/>
            </a:lvl1pPr>
          </a:lstStyle>
          <a:p>
            <a:r>
              <a:rPr lang="en-US" dirty="0"/>
              <a:t>Slide Title</a:t>
            </a:r>
          </a:p>
        </p:txBody>
      </p:sp>
      <p:sp>
        <p:nvSpPr>
          <p:cNvPr id="5" name="Rectangle 4"/>
          <p:cNvSpPr/>
          <p:nvPr userDrawn="1"/>
        </p:nvSpPr>
        <p:spPr>
          <a:xfrm>
            <a:off x="7811311" y="-2253"/>
            <a:ext cx="4380689" cy="6217920"/>
          </a:xfrm>
          <a:prstGeom prst="rect">
            <a:avLst/>
          </a:prstGeom>
          <a:solidFill>
            <a:srgbClr val="232D4B"/>
          </a:solidFill>
          <a:ln>
            <a:noFill/>
          </a:ln>
          <a:effectLst>
            <a:outerShdw blurRad="889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all" baseline="0"/>
          </a:p>
        </p:txBody>
      </p:sp>
      <p:sp>
        <p:nvSpPr>
          <p:cNvPr id="6" name="Content Placeholder 4"/>
          <p:cNvSpPr>
            <a:spLocks noGrp="1"/>
          </p:cNvSpPr>
          <p:nvPr>
            <p:ph sz="quarter" idx="12" hasCustomPrompt="1"/>
          </p:nvPr>
        </p:nvSpPr>
        <p:spPr>
          <a:xfrm>
            <a:off x="731520" y="1788458"/>
            <a:ext cx="6778233" cy="3789381"/>
          </a:xfrm>
          <a:prstGeom prst="rect">
            <a:avLst/>
          </a:prstGeom>
        </p:spPr>
        <p:txBody>
          <a:bodyPr/>
          <a:lstStyle>
            <a:lvl1pPr marL="0" indent="0">
              <a:buNone/>
              <a:defRPr baseline="0">
                <a:solidFill>
                  <a:srgbClr val="232D4B"/>
                </a:solidFill>
                <a:latin typeface="ITC Franklin Gothic Std Book" panose="020B0504030503020204"/>
              </a:defRPr>
            </a:lvl1pPr>
          </a:lstStyle>
          <a:p>
            <a:pPr lvl="0"/>
            <a:r>
              <a:rPr lang="en-US"/>
              <a:t>Image, map, graph</a:t>
            </a:r>
          </a:p>
        </p:txBody>
      </p:sp>
      <p:sp>
        <p:nvSpPr>
          <p:cNvPr id="8" name="Text Placeholder 9"/>
          <p:cNvSpPr>
            <a:spLocks noGrp="1"/>
          </p:cNvSpPr>
          <p:nvPr>
            <p:ph type="body" sz="quarter" idx="14" hasCustomPrompt="1"/>
          </p:nvPr>
        </p:nvSpPr>
        <p:spPr>
          <a:xfrm>
            <a:off x="8241273" y="409226"/>
            <a:ext cx="3493527" cy="5534373"/>
          </a:xfrm>
          <a:prstGeom prst="rect">
            <a:avLst/>
          </a:prstGeom>
        </p:spPr>
        <p:txBody>
          <a:bodyPr>
            <a:normAutofit/>
          </a:bodyPr>
          <a:lstStyle>
            <a:lvl1pPr marL="228600" indent="-228600">
              <a:spcBef>
                <a:spcPts val="0"/>
              </a:spcBef>
              <a:spcAft>
                <a:spcPts val="2400"/>
              </a:spcAft>
              <a:buFont typeface="Arial" panose="020B0604020202020204" pitchFamily="34" charset="0"/>
              <a:buChar char="•"/>
              <a:defRPr sz="2000">
                <a:solidFill>
                  <a:schemeClr val="bg1"/>
                </a:solidFill>
                <a:latin typeface="Arial" panose="020B0604020202020204" pitchFamily="34" charset="0"/>
                <a:cs typeface="Arial" panose="020B0604020202020204" pitchFamily="34" charset="0"/>
              </a:defRPr>
            </a:lvl1pPr>
          </a:lstStyle>
          <a:p>
            <a:pPr lvl="0"/>
            <a:r>
              <a:rPr lang="en-US" dirty="0"/>
              <a:t>Item One</a:t>
            </a:r>
          </a:p>
          <a:p>
            <a:pPr lvl="0"/>
            <a:r>
              <a:rPr lang="en-US" dirty="0"/>
              <a:t>Item Two</a:t>
            </a:r>
          </a:p>
          <a:p>
            <a:pPr lvl="0"/>
            <a:r>
              <a:rPr lang="en-US" dirty="0"/>
              <a:t>Item Three</a:t>
            </a:r>
          </a:p>
          <a:p>
            <a:pPr lvl="0"/>
            <a:endParaRPr lang="en-US" dirty="0"/>
          </a:p>
        </p:txBody>
      </p:sp>
      <p:sp>
        <p:nvSpPr>
          <p:cNvPr id="11" name="Text Placeholder 3"/>
          <p:cNvSpPr>
            <a:spLocks noGrp="1"/>
          </p:cNvSpPr>
          <p:nvPr>
            <p:ph type="body" sz="quarter" idx="13" hasCustomPrompt="1"/>
          </p:nvPr>
        </p:nvSpPr>
        <p:spPr>
          <a:xfrm>
            <a:off x="731520" y="5788867"/>
            <a:ext cx="6778233" cy="262129"/>
          </a:xfrm>
          <a:prstGeom prst="rect">
            <a:avLst/>
          </a:prstGeom>
        </p:spPr>
        <p:txBody>
          <a:bodyPr>
            <a:noAutofit/>
          </a:bodyPr>
          <a:lstStyle>
            <a:lvl1pPr marL="0" indent="0" algn="ctr">
              <a:buNone/>
              <a:defRPr lang="en-US" sz="1600" i="0" kern="1200" spc="-50" baseline="0" dirty="0">
                <a:solidFill>
                  <a:srgbClr val="232D4B"/>
                </a:solidFill>
                <a:latin typeface="ITC Franklin Gothic Std Bk Cd" panose="020B0506030503020204" pitchFamily="34" charset="0"/>
                <a:ea typeface="+mn-ea"/>
                <a:cs typeface="Segoe UI" panose="020B0502040204020203" pitchFamily="34" charset="0"/>
              </a:defRPr>
            </a:lvl1pPr>
          </a:lstStyle>
          <a:p>
            <a:pPr lvl="0"/>
            <a:r>
              <a:rPr lang="en-US" dirty="0"/>
              <a:t>Chart Title or Source</a:t>
            </a:r>
          </a:p>
        </p:txBody>
      </p:sp>
      <p:sp>
        <p:nvSpPr>
          <p:cNvPr id="10" name="Footer Placeholder 2"/>
          <p:cNvSpPr>
            <a:spLocks noGrp="1"/>
          </p:cNvSpPr>
          <p:nvPr>
            <p:ph type="ftr" sz="quarter" idx="3"/>
          </p:nvPr>
        </p:nvSpPr>
        <p:spPr>
          <a:xfrm>
            <a:off x="8412480" y="6356350"/>
            <a:ext cx="2468880" cy="365125"/>
          </a:xfrm>
          <a:prstGeom prst="rect">
            <a:avLst/>
          </a:prstGeom>
        </p:spPr>
        <p:txBody>
          <a:bodyPr vert="horz" lIns="91440" tIns="45720" rIns="91440" bIns="45720" rtlCol="0" anchor="ctr"/>
          <a:lstStyle>
            <a:lvl1pPr algn="r">
              <a:defRPr lang="en-US" sz="1300" kern="1200" dirty="0" smtClean="0">
                <a:solidFill>
                  <a:srgbClr val="F1F1EF"/>
                </a:solidFill>
                <a:latin typeface="ITC Franklin Gothic Std Bk Cd" panose="020B0506030503020204" pitchFamily="34" charset="0"/>
                <a:ea typeface="+mn-ea"/>
                <a:cs typeface="Arial" panose="020B0604020202020204" pitchFamily="34" charset="0"/>
              </a:defRPr>
            </a:lvl1pPr>
          </a:lstStyle>
          <a:p>
            <a:r>
              <a:rPr lang="en-US" dirty="0"/>
              <a:t>COOPER CENTER </a:t>
            </a:r>
            <a:r>
              <a:rPr lang="en-US" sz="1600" dirty="0"/>
              <a:t>|</a:t>
            </a:r>
            <a:r>
              <a:rPr lang="en-US" dirty="0"/>
              <a:t> PUBLIC SERVICE</a:t>
            </a:r>
          </a:p>
        </p:txBody>
      </p:sp>
      <p:sp>
        <p:nvSpPr>
          <p:cNvPr id="9"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ITC Franklin Gothic Std Bk Cd" panose="020B0506030503020204" pitchFamily="34" charset="0"/>
                <a:cs typeface="Arial" panose="020B0604020202020204" pitchFamily="34" charset="0"/>
              </a:defRPr>
            </a:lvl1pPr>
          </a:lstStyle>
          <a:p>
            <a:fld id="{F2085B6F-5DD0-4AA7-A598-31079D007F56}" type="slidenum">
              <a:rPr lang="en-US" smtClean="0"/>
              <a:pPr/>
              <a:t>‹#›</a:t>
            </a:fld>
            <a:endParaRPr lang="en-US" dirty="0"/>
          </a:p>
        </p:txBody>
      </p:sp>
    </p:spTree>
    <p:extLst>
      <p:ext uri="{BB962C8B-B14F-4D97-AF65-F5344CB8AC3E}">
        <p14:creationId xmlns:p14="http://schemas.microsoft.com/office/powerpoint/2010/main" val="21859185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5.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rot="5400000">
            <a:off x="7026613" y="1693396"/>
            <a:ext cx="6860735" cy="3479415"/>
          </a:xfrm>
          <a:prstGeom prst="rect">
            <a:avLst/>
          </a:prstGeom>
        </p:spPr>
      </p:pic>
      <p:sp>
        <p:nvSpPr>
          <p:cNvPr id="3" name="Rectangle 2"/>
          <p:cNvSpPr/>
          <p:nvPr userDrawn="1"/>
        </p:nvSpPr>
        <p:spPr>
          <a:xfrm>
            <a:off x="8738614" y="0"/>
            <a:ext cx="3453386" cy="6858000"/>
          </a:xfrm>
          <a:prstGeom prst="rect">
            <a:avLst/>
          </a:prstGeom>
          <a:solidFill>
            <a:srgbClr val="232D4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1005840"/>
            <a:ext cx="7250723" cy="2103120"/>
          </a:xfrm>
          <a:prstGeom prst="rect">
            <a:avLst/>
          </a:prstGeom>
        </p:spPr>
        <p:txBody>
          <a:bodyPr vert="horz" lIns="91440" tIns="45720" rIns="91440" bIns="45720" rtlCol="0" anchor="b">
            <a:normAutofit/>
          </a:bodyPr>
          <a:lstStyle/>
          <a:p>
            <a:r>
              <a:rPr lang="en-US" dirty="0"/>
              <a:t>Click to edit Master title style</a:t>
            </a:r>
          </a:p>
        </p:txBody>
      </p:sp>
      <p:cxnSp>
        <p:nvCxnSpPr>
          <p:cNvPr id="19" name="Straight Connector 18"/>
          <p:cNvCxnSpPr/>
          <p:nvPr userDrawn="1"/>
        </p:nvCxnSpPr>
        <p:spPr>
          <a:xfrm>
            <a:off x="896112" y="3431340"/>
            <a:ext cx="3635696" cy="1"/>
          </a:xfrm>
          <a:prstGeom prst="line">
            <a:avLst/>
          </a:prstGeom>
          <a:ln w="57150">
            <a:solidFill>
              <a:srgbClr val="7FCFEF"/>
            </a:solidFill>
            <a:prstDash val="solid"/>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4" cstate="print">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60000"/>
                    </a14:imgEffect>
                  </a14:imgLayer>
                </a14:imgProps>
              </a:ext>
              <a:ext uri="{28A0092B-C50C-407E-A947-70E740481C1C}">
                <a14:useLocalDpi xmlns:a14="http://schemas.microsoft.com/office/drawing/2010/main" val="0"/>
              </a:ext>
            </a:extLst>
          </a:blip>
          <a:stretch>
            <a:fillRect/>
          </a:stretch>
        </p:blipFill>
        <p:spPr>
          <a:xfrm>
            <a:off x="8589253" y="4085734"/>
            <a:ext cx="3399000" cy="2796997"/>
          </a:xfrm>
          <a:prstGeom prst="rect">
            <a:avLst/>
          </a:prstGeom>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87598" y="5124148"/>
            <a:ext cx="1955418" cy="928823"/>
          </a:xfrm>
          <a:prstGeom prst="rect">
            <a:avLst/>
          </a:prstGeom>
        </p:spPr>
      </p:pic>
    </p:spTree>
    <p:extLst>
      <p:ext uri="{BB962C8B-B14F-4D97-AF65-F5344CB8AC3E}">
        <p14:creationId xmlns:p14="http://schemas.microsoft.com/office/powerpoint/2010/main" val="803177289"/>
      </p:ext>
    </p:extLst>
  </p:cSld>
  <p:clrMap bg1="lt1" tx1="dk1" bg2="lt2" tx2="dk2" accent1="accent1" accent2="accent2" accent3="accent3" accent4="accent4" accent5="accent5" accent6="accent6" hlink="hlink" folHlink="folHlink"/>
  <p:sldLayoutIdLst>
    <p:sldLayoutId id="2147483727" r:id="rId1"/>
  </p:sldLayoutIdLst>
  <p:hf hdr="0" dt="0"/>
  <p:txStyles>
    <p:titleStyle>
      <a:lvl1pPr algn="l" defTabSz="914400" rtl="0" eaLnBrk="1" latinLnBrk="0" hangingPunct="1">
        <a:lnSpc>
          <a:spcPct val="80000"/>
        </a:lnSpc>
        <a:spcBef>
          <a:spcPct val="0"/>
        </a:spcBef>
        <a:buNone/>
        <a:defRPr lang="en-US" sz="5200" b="1" kern="1200" cap="none" spc="-100" baseline="0" dirty="0">
          <a:solidFill>
            <a:srgbClr val="232D4B"/>
          </a:solidFill>
          <a:latin typeface="ITC Franklin Gothic Std MedCd" panose="020B0606030503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6211285"/>
            <a:ext cx="12191998" cy="658906"/>
          </a:xfrm>
          <a:prstGeom prst="rect">
            <a:avLst/>
          </a:prstGeom>
          <a:solidFill>
            <a:srgbClr val="232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731520" y="548640"/>
            <a:ext cx="10698480" cy="548640"/>
          </a:xfrm>
          <a:prstGeom prst="rect">
            <a:avLst/>
          </a:prstGeom>
        </p:spPr>
        <p:txBody>
          <a:bodyPr vert="horz" lIns="91440" tIns="45720" rIns="91440" bIns="0" rtlCol="0" anchor="b">
            <a:normAutofit/>
          </a:bodyPr>
          <a:lstStyle/>
          <a:p>
            <a:r>
              <a:rPr lang="en-US" dirty="0"/>
              <a:t>Click to edit Master title style</a:t>
            </a:r>
          </a:p>
        </p:txBody>
      </p:sp>
      <p:grpSp>
        <p:nvGrpSpPr>
          <p:cNvPr id="9" name="Group 8"/>
          <p:cNvGrpSpPr/>
          <p:nvPr userDrawn="1"/>
        </p:nvGrpSpPr>
        <p:grpSpPr>
          <a:xfrm>
            <a:off x="0" y="1373490"/>
            <a:ext cx="5696481" cy="210312"/>
            <a:chOff x="0" y="1817918"/>
            <a:chExt cx="5696481" cy="210312"/>
          </a:xfrm>
        </p:grpSpPr>
        <p:sp>
          <p:nvSpPr>
            <p:cNvPr id="5" name="Oval 4"/>
            <p:cNvSpPr/>
            <p:nvPr userDrawn="1"/>
          </p:nvSpPr>
          <p:spPr>
            <a:xfrm>
              <a:off x="5486169" y="1817918"/>
              <a:ext cx="210312" cy="210312"/>
            </a:xfrm>
            <a:prstGeom prst="ellipse">
              <a:avLst/>
            </a:prstGeom>
            <a:solidFill>
              <a:srgbClr val="7FC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a:off x="0" y="1920654"/>
              <a:ext cx="5486400" cy="0"/>
            </a:xfrm>
            <a:prstGeom prst="line">
              <a:avLst/>
            </a:prstGeom>
            <a:ln w="28575">
              <a:solidFill>
                <a:srgbClr val="7FCFEF"/>
              </a:solidFill>
            </a:ln>
          </p:spPr>
          <p:style>
            <a:lnRef idx="1">
              <a:schemeClr val="accent1"/>
            </a:lnRef>
            <a:fillRef idx="0">
              <a:schemeClr val="accent1"/>
            </a:fillRef>
            <a:effectRef idx="0">
              <a:schemeClr val="accent1"/>
            </a:effectRef>
            <a:fontRef idx="minor">
              <a:schemeClr val="tx1"/>
            </a:fontRef>
          </p:style>
        </p:cxnSp>
      </p:grpSp>
      <p:sp>
        <p:nvSpPr>
          <p:cNvPr id="8" name="Text Placeholder 7"/>
          <p:cNvSpPr>
            <a:spLocks noGrp="1"/>
          </p:cNvSpPr>
          <p:nvPr userDrawn="1">
            <p:ph type="body" idx="1"/>
          </p:nvPr>
        </p:nvSpPr>
        <p:spPr>
          <a:xfrm>
            <a:off x="731520" y="1737360"/>
            <a:ext cx="10698480" cy="4114800"/>
          </a:xfrm>
          <a:prstGeom prst="rect">
            <a:avLst/>
          </a:prstGeom>
        </p:spPr>
        <p:txBody>
          <a:bodyPr vert="horz" lIns="91440" tIns="45720" rIns="91440" bIns="45720" rtlCol="0">
            <a:normAutofit/>
          </a:bodyPr>
          <a:lstStyle/>
          <a:p>
            <a:pPr lvl="0"/>
            <a:r>
              <a:rPr lang="en-US"/>
              <a:t>Edit Master text styles</a:t>
            </a:r>
          </a:p>
        </p:txBody>
      </p:sp>
      <p:sp>
        <p:nvSpPr>
          <p:cNvPr id="14" name="Footer Placeholder 2"/>
          <p:cNvSpPr>
            <a:spLocks noGrp="1"/>
          </p:cNvSpPr>
          <p:nvPr>
            <p:ph type="ftr" sz="quarter" idx="3"/>
          </p:nvPr>
        </p:nvSpPr>
        <p:spPr>
          <a:xfrm>
            <a:off x="8412480" y="6356350"/>
            <a:ext cx="2468880" cy="365125"/>
          </a:xfrm>
          <a:prstGeom prst="rect">
            <a:avLst/>
          </a:prstGeom>
        </p:spPr>
        <p:txBody>
          <a:bodyPr vert="horz" lIns="91440" tIns="45720" rIns="91440" bIns="45720" rtlCol="0" anchor="ctr"/>
          <a:lstStyle>
            <a:lvl1pPr algn="r">
              <a:defRPr lang="en-US" sz="1300" kern="1200" spc="0" baseline="0" dirty="0" smtClean="0">
                <a:solidFill>
                  <a:srgbClr val="F1F1EF"/>
                </a:solidFill>
                <a:latin typeface="ITC Franklin Gothic Std Bk Cd" panose="020B0506030503020204" pitchFamily="34" charset="0"/>
                <a:ea typeface="+mn-ea"/>
                <a:cs typeface="Arial" panose="020B0604020202020204" pitchFamily="34" charset="0"/>
              </a:defRPr>
            </a:lvl1pPr>
          </a:lstStyle>
          <a:p>
            <a:r>
              <a:rPr lang="en-US"/>
              <a:t>COOPER CENTER </a:t>
            </a:r>
            <a:r>
              <a:rPr lang="en-US" sz="1600"/>
              <a:t>|</a:t>
            </a:r>
            <a:r>
              <a:rPr lang="en-US"/>
              <a:t> PUBLIC SERVICE</a:t>
            </a:r>
          </a:p>
        </p:txBody>
      </p:sp>
      <p:sp>
        <p:nvSpPr>
          <p:cNvPr id="12" name="Oval 11"/>
          <p:cNvSpPr/>
          <p:nvPr userDrawn="1"/>
        </p:nvSpPr>
        <p:spPr>
          <a:xfrm>
            <a:off x="11072163" y="6390563"/>
            <a:ext cx="289560" cy="289560"/>
          </a:xfrm>
          <a:prstGeom prst="ellipse">
            <a:avLst/>
          </a:prstGeom>
          <a:solidFill>
            <a:srgbClr val="7FC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ITC Franklin Gothic Std Bk Cd" panose="020B0506030503020204" pitchFamily="34" charset="0"/>
                <a:cs typeface="Arial" panose="020B0604020202020204" pitchFamily="34" charset="0"/>
              </a:defRPr>
            </a:lvl1pPr>
          </a:lstStyle>
          <a:p>
            <a:fld id="{F2085B6F-5DD0-4AA7-A598-31079D007F56}" type="slidenum">
              <a:rPr lang="en-US" smtClean="0"/>
              <a:pPr/>
              <a:t>‹#›</a:t>
            </a:fld>
            <a:endParaRPr lang="en-US" dirty="0"/>
          </a:p>
        </p:txBody>
      </p:sp>
    </p:spTree>
    <p:extLst>
      <p:ext uri="{BB962C8B-B14F-4D97-AF65-F5344CB8AC3E}">
        <p14:creationId xmlns:p14="http://schemas.microsoft.com/office/powerpoint/2010/main" val="248543456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80" r:id="rId5"/>
    <p:sldLayoutId id="2147483750" r:id="rId6"/>
    <p:sldLayoutId id="2147483769" r:id="rId7"/>
    <p:sldLayoutId id="2147483782" r:id="rId8"/>
    <p:sldLayoutId id="2147483781" r:id="rId9"/>
  </p:sldLayoutIdLst>
  <p:hf hdr="0" dt="0"/>
  <p:txStyles>
    <p:titleStyle>
      <a:lvl1pPr algn="l" defTabSz="914400" rtl="0" eaLnBrk="1" latinLnBrk="0" hangingPunct="1">
        <a:lnSpc>
          <a:spcPct val="80000"/>
        </a:lnSpc>
        <a:spcBef>
          <a:spcPct val="0"/>
        </a:spcBef>
        <a:buNone/>
        <a:defRPr lang="en-US" sz="4400" b="1" i="0" u="none" strike="noStrike" kern="1200" cap="none" spc="-100" baseline="0" dirty="0" smtClean="0">
          <a:solidFill>
            <a:srgbClr val="232D4B"/>
          </a:solidFill>
          <a:uFillTx/>
          <a:latin typeface="ITC Franklin Gothic Std MedCd" panose="020B0606030503020204" pitchFamily="34" charset="0"/>
          <a:ea typeface="+mj-ea"/>
          <a:cs typeface="+mj-cs"/>
          <a:sym typeface="ITC Franklin Gothic Std Book"/>
        </a:defRPr>
      </a:lvl1pPr>
    </p:titleStyle>
    <p:bodyStyle>
      <a:lvl1pPr marL="0" indent="0" algn="l" defTabSz="914400" rtl="0" eaLnBrk="1" latinLnBrk="0" hangingPunct="1">
        <a:lnSpc>
          <a:spcPct val="90000"/>
        </a:lnSpc>
        <a:spcBef>
          <a:spcPts val="1000"/>
        </a:spcBef>
        <a:buFont typeface="Arial" panose="020B0604020202020204" pitchFamily="34" charset="0"/>
        <a:buNone/>
        <a:defRPr lang="en-US" sz="2400" kern="1200" spc="-50" baseline="0" dirty="0">
          <a:solidFill>
            <a:srgbClr val="232D4B"/>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1" y="6203787"/>
            <a:ext cx="12191998" cy="658906"/>
          </a:xfrm>
          <a:prstGeom prst="rect">
            <a:avLst/>
          </a:prstGeom>
          <a:solidFill>
            <a:srgbClr val="232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731520" y="640080"/>
            <a:ext cx="5494470" cy="1925548"/>
          </a:xfrm>
          <a:prstGeom prst="rect">
            <a:avLst/>
          </a:prstGeom>
        </p:spPr>
        <p:txBody>
          <a:bodyPr vert="horz" lIns="91440" tIns="45720" rIns="91440" bIns="45720" rtlCol="0" anchor="b">
            <a:normAutofit/>
          </a:bodyPr>
          <a:lstStyle/>
          <a:p>
            <a:r>
              <a:rPr lang="en-US" dirty="0"/>
              <a:t>Click to edit Master title style</a:t>
            </a:r>
          </a:p>
        </p:txBody>
      </p:sp>
      <p:sp>
        <p:nvSpPr>
          <p:cNvPr id="12" name="Footer Placeholder 2"/>
          <p:cNvSpPr>
            <a:spLocks noGrp="1"/>
          </p:cNvSpPr>
          <p:nvPr>
            <p:ph type="ftr" sz="quarter" idx="3"/>
          </p:nvPr>
        </p:nvSpPr>
        <p:spPr>
          <a:xfrm>
            <a:off x="8412480" y="6356350"/>
            <a:ext cx="2468880" cy="365125"/>
          </a:xfrm>
          <a:prstGeom prst="rect">
            <a:avLst/>
          </a:prstGeom>
        </p:spPr>
        <p:txBody>
          <a:bodyPr vert="horz" lIns="91440" tIns="45720" rIns="91440" bIns="45720" rtlCol="0" anchor="ctr"/>
          <a:lstStyle>
            <a:lvl1pPr algn="r">
              <a:defRPr lang="en-US" sz="1300" kern="1200" spc="0" baseline="0" dirty="0" smtClean="0">
                <a:solidFill>
                  <a:srgbClr val="F1F1EF"/>
                </a:solidFill>
                <a:latin typeface="ITC Franklin Gothic Std Bk Cd" panose="020B0506030503020204" pitchFamily="34" charset="0"/>
                <a:ea typeface="+mn-ea"/>
                <a:cs typeface="Arial" panose="020B0604020202020204" pitchFamily="34" charset="0"/>
              </a:defRPr>
            </a:lvl1pPr>
          </a:lstStyle>
          <a:p>
            <a:r>
              <a:rPr lang="en-US"/>
              <a:t>COOPER CENTER </a:t>
            </a:r>
            <a:r>
              <a:rPr lang="en-US" sz="1600"/>
              <a:t>|</a:t>
            </a:r>
            <a:r>
              <a:rPr lang="en-US"/>
              <a:t> PUBLIC SERVICE</a:t>
            </a:r>
          </a:p>
        </p:txBody>
      </p:sp>
      <p:sp>
        <p:nvSpPr>
          <p:cNvPr id="14" name="Oval 13"/>
          <p:cNvSpPr/>
          <p:nvPr userDrawn="1"/>
        </p:nvSpPr>
        <p:spPr>
          <a:xfrm>
            <a:off x="11072163" y="6390563"/>
            <a:ext cx="289560" cy="289560"/>
          </a:xfrm>
          <a:prstGeom prst="ellipse">
            <a:avLst/>
          </a:prstGeom>
          <a:solidFill>
            <a:srgbClr val="7FC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ITC Franklin Gothic Std Bk Cd" panose="020B0506030503020204" pitchFamily="34" charset="0"/>
                <a:cs typeface="Arial" panose="020B0604020202020204" pitchFamily="34" charset="0"/>
              </a:defRPr>
            </a:lvl1pPr>
          </a:lstStyle>
          <a:p>
            <a:fld id="{F2085B6F-5DD0-4AA7-A598-31079D007F56}" type="slidenum">
              <a:rPr lang="en-US" smtClean="0"/>
              <a:pPr/>
              <a:t>‹#›</a:t>
            </a:fld>
            <a:endParaRPr lang="en-US" dirty="0"/>
          </a:p>
        </p:txBody>
      </p:sp>
    </p:spTree>
    <p:extLst>
      <p:ext uri="{BB962C8B-B14F-4D97-AF65-F5344CB8AC3E}">
        <p14:creationId xmlns:p14="http://schemas.microsoft.com/office/powerpoint/2010/main" val="3240980365"/>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78" r:id="rId4"/>
    <p:sldLayoutId id="2147483779" r:id="rId5"/>
    <p:sldLayoutId id="2147483755" r:id="rId6"/>
    <p:sldLayoutId id="2147483768" r:id="rId7"/>
    <p:sldLayoutId id="2147483756" r:id="rId8"/>
  </p:sldLayoutIdLst>
  <p:hf hdr="0" dt="0"/>
  <p:txStyles>
    <p:titleStyle>
      <a:lvl1pPr algn="l" defTabSz="914400" rtl="0" eaLnBrk="1" latinLnBrk="0" hangingPunct="1">
        <a:lnSpc>
          <a:spcPct val="75000"/>
        </a:lnSpc>
        <a:spcBef>
          <a:spcPct val="0"/>
        </a:spcBef>
        <a:buNone/>
        <a:defRPr lang="en-US" sz="4400" b="1" i="0" u="none" strike="noStrike" kern="1200" cap="none" spc="-100" baseline="0" dirty="0" smtClean="0">
          <a:solidFill>
            <a:srgbClr val="232D4B"/>
          </a:solidFill>
          <a:uFillTx/>
          <a:latin typeface="ITC Franklin Gothic Std MedCd" panose="020B0606030503020204" pitchFamily="34" charset="0"/>
          <a:ea typeface="+mj-ea"/>
          <a:cs typeface="+mj-cs"/>
          <a:sym typeface="ITC Franklin Gothic Std Book"/>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1" y="6203787"/>
            <a:ext cx="12191998" cy="658906"/>
          </a:xfrm>
          <a:prstGeom prst="rect">
            <a:avLst/>
          </a:prstGeom>
          <a:solidFill>
            <a:srgbClr val="232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Footer Placeholder 2"/>
          <p:cNvSpPr>
            <a:spLocks noGrp="1"/>
          </p:cNvSpPr>
          <p:nvPr>
            <p:ph type="ftr" sz="quarter" idx="3"/>
          </p:nvPr>
        </p:nvSpPr>
        <p:spPr>
          <a:xfrm>
            <a:off x="8412480" y="6356350"/>
            <a:ext cx="2451100" cy="365125"/>
          </a:xfrm>
          <a:prstGeom prst="rect">
            <a:avLst/>
          </a:prstGeom>
        </p:spPr>
        <p:txBody>
          <a:bodyPr vert="horz" lIns="91440" tIns="45720" rIns="91440" bIns="45720" rtlCol="0" anchor="ctr"/>
          <a:lstStyle>
            <a:lvl1pPr algn="r">
              <a:defRPr lang="en-US" sz="1300" kern="1200" dirty="0" smtClean="0">
                <a:solidFill>
                  <a:srgbClr val="F1F1EF"/>
                </a:solidFill>
                <a:latin typeface="Franklin Gothic Medium Cond" panose="020B0606030402020204" pitchFamily="34" charset="0"/>
                <a:ea typeface="+mn-ea"/>
                <a:cs typeface="+mn-cs"/>
              </a:defRPr>
            </a:lvl1pPr>
          </a:lstStyle>
          <a:p>
            <a:r>
              <a:rPr lang="en-US"/>
              <a:t>COOPER CENTER </a:t>
            </a:r>
            <a:r>
              <a:rPr lang="en-US" sz="1600"/>
              <a:t>|</a:t>
            </a:r>
            <a:r>
              <a:rPr lang="en-US"/>
              <a:t> PUBLIC SERVICE</a:t>
            </a:r>
          </a:p>
        </p:txBody>
      </p:sp>
      <p:sp>
        <p:nvSpPr>
          <p:cNvPr id="13" name="Oval 12"/>
          <p:cNvSpPr/>
          <p:nvPr userDrawn="1"/>
        </p:nvSpPr>
        <p:spPr>
          <a:xfrm>
            <a:off x="11072163" y="6390563"/>
            <a:ext cx="289560" cy="289560"/>
          </a:xfrm>
          <a:prstGeom prst="ellipse">
            <a:avLst/>
          </a:prstGeom>
          <a:solidFill>
            <a:srgbClr val="7FC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Franklin Gothic Book" panose="020B0503020102020204" pitchFamily="34" charset="0"/>
              </a:defRPr>
            </a:lvl1pPr>
          </a:lstStyle>
          <a:p>
            <a:fld id="{F2085B6F-5DD0-4AA7-A598-31079D007F56}" type="slidenum">
              <a:rPr lang="en-US" smtClean="0"/>
              <a:pPr/>
              <a:t>‹#›</a:t>
            </a:fld>
            <a:endParaRPr lang="en-US"/>
          </a:p>
        </p:txBody>
      </p:sp>
    </p:spTree>
    <p:extLst>
      <p:ext uri="{BB962C8B-B14F-4D97-AF65-F5344CB8AC3E}">
        <p14:creationId xmlns:p14="http://schemas.microsoft.com/office/powerpoint/2010/main" val="1309826533"/>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1" y="6203787"/>
            <a:ext cx="12191998" cy="658906"/>
          </a:xfrm>
          <a:prstGeom prst="rect">
            <a:avLst/>
          </a:prstGeom>
          <a:solidFill>
            <a:srgbClr val="232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Footer Placeholder 2"/>
          <p:cNvSpPr>
            <a:spLocks noGrp="1"/>
          </p:cNvSpPr>
          <p:nvPr>
            <p:ph type="ftr" sz="quarter" idx="3"/>
          </p:nvPr>
        </p:nvSpPr>
        <p:spPr>
          <a:xfrm>
            <a:off x="8412480" y="6356350"/>
            <a:ext cx="2468880" cy="365125"/>
          </a:xfrm>
          <a:prstGeom prst="rect">
            <a:avLst/>
          </a:prstGeom>
        </p:spPr>
        <p:txBody>
          <a:bodyPr vert="horz" lIns="91440" tIns="45720" rIns="91440" bIns="45720" rtlCol="0" anchor="ctr"/>
          <a:lstStyle>
            <a:lvl1pPr algn="r">
              <a:defRPr lang="en-US" sz="1300" kern="1200" spc="0" baseline="0" dirty="0" smtClean="0">
                <a:solidFill>
                  <a:srgbClr val="F1F1EF"/>
                </a:solidFill>
                <a:latin typeface="ITC Franklin Gothic Std Bk Cd" panose="020B0506030503020204" pitchFamily="34" charset="0"/>
                <a:ea typeface="+mn-ea"/>
                <a:cs typeface="Arial" panose="020B0604020202020204" pitchFamily="34" charset="0"/>
              </a:defRPr>
            </a:lvl1pPr>
          </a:lstStyle>
          <a:p>
            <a:r>
              <a:rPr lang="en-US" dirty="0"/>
              <a:t>COOPER CENTER </a:t>
            </a:r>
            <a:r>
              <a:rPr lang="en-US" sz="1600" dirty="0"/>
              <a:t>|</a:t>
            </a:r>
            <a:r>
              <a:rPr lang="en-US" dirty="0"/>
              <a:t> PUBLIC SERVICE</a:t>
            </a:r>
          </a:p>
        </p:txBody>
      </p:sp>
      <p:sp>
        <p:nvSpPr>
          <p:cNvPr id="13" name="Oval 12"/>
          <p:cNvSpPr/>
          <p:nvPr userDrawn="1"/>
        </p:nvSpPr>
        <p:spPr>
          <a:xfrm>
            <a:off x="11072163" y="6390563"/>
            <a:ext cx="289560" cy="289560"/>
          </a:xfrm>
          <a:prstGeom prst="ellipse">
            <a:avLst/>
          </a:prstGeom>
          <a:solidFill>
            <a:srgbClr val="7FC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ITC Franklin Gothic Std Bk Cd" panose="020B0506030503020204" pitchFamily="34" charset="0"/>
                <a:cs typeface="Arial" panose="020B0604020202020204" pitchFamily="34" charset="0"/>
              </a:defRPr>
            </a:lvl1pPr>
          </a:lstStyle>
          <a:p>
            <a:fld id="{F2085B6F-5DD0-4AA7-A598-31079D007F56}" type="slidenum">
              <a:rPr lang="en-US" smtClean="0"/>
              <a:pPr/>
              <a:t>‹#›</a:t>
            </a:fld>
            <a:endParaRPr lang="en-US" dirty="0"/>
          </a:p>
        </p:txBody>
      </p:sp>
    </p:spTree>
    <p:extLst>
      <p:ext uri="{BB962C8B-B14F-4D97-AF65-F5344CB8AC3E}">
        <p14:creationId xmlns:p14="http://schemas.microsoft.com/office/powerpoint/2010/main" val="2151163410"/>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04253-50C9-BDB4-FB7A-0A12E46457A1}"/>
              </a:ext>
            </a:extLst>
          </p:cNvPr>
          <p:cNvSpPr>
            <a:spLocks noGrp="1"/>
          </p:cNvSpPr>
          <p:nvPr>
            <p:ph type="title"/>
          </p:nvPr>
        </p:nvSpPr>
        <p:spPr>
          <a:xfrm>
            <a:off x="838199" y="1005840"/>
            <a:ext cx="7250723" cy="2103120"/>
          </a:xfrm>
        </p:spPr>
        <p:txBody>
          <a:bodyPr/>
          <a:lstStyle/>
          <a:p>
            <a:r>
              <a:rPr lang="en-US" dirty="0"/>
              <a:t>Demographic Trends and Housing in Virginia</a:t>
            </a:r>
          </a:p>
        </p:txBody>
      </p:sp>
      <p:sp>
        <p:nvSpPr>
          <p:cNvPr id="3" name="Text Placeholder 2">
            <a:extLst>
              <a:ext uri="{FF2B5EF4-FFF2-40B4-BE49-F238E27FC236}">
                <a16:creationId xmlns:a16="http://schemas.microsoft.com/office/drawing/2014/main" id="{DFA3E113-A991-EF0B-EDA8-7F73670C73AA}"/>
              </a:ext>
            </a:extLst>
          </p:cNvPr>
          <p:cNvSpPr>
            <a:spLocks noGrp="1"/>
          </p:cNvSpPr>
          <p:nvPr>
            <p:ph type="body" sz="quarter" idx="11"/>
          </p:nvPr>
        </p:nvSpPr>
        <p:spPr>
          <a:xfrm>
            <a:off x="838199" y="4487952"/>
            <a:ext cx="5224975" cy="334517"/>
          </a:xfrm>
        </p:spPr>
        <p:txBody>
          <a:bodyPr/>
          <a:lstStyle/>
          <a:p>
            <a:r>
              <a:rPr lang="en-US" dirty="0"/>
              <a:t>July 2025</a:t>
            </a:r>
          </a:p>
        </p:txBody>
      </p:sp>
      <p:sp>
        <p:nvSpPr>
          <p:cNvPr id="4" name="Text Placeholder 3">
            <a:extLst>
              <a:ext uri="{FF2B5EF4-FFF2-40B4-BE49-F238E27FC236}">
                <a16:creationId xmlns:a16="http://schemas.microsoft.com/office/drawing/2014/main" id="{7121D9D0-1F3A-A9E3-CF23-9AFAEE9B3446}"/>
              </a:ext>
            </a:extLst>
          </p:cNvPr>
          <p:cNvSpPr>
            <a:spLocks noGrp="1"/>
          </p:cNvSpPr>
          <p:nvPr>
            <p:ph type="body" sz="quarter" idx="12"/>
          </p:nvPr>
        </p:nvSpPr>
        <p:spPr>
          <a:xfrm>
            <a:off x="838199" y="5343378"/>
            <a:ext cx="7250113" cy="411480"/>
          </a:xfrm>
        </p:spPr>
        <p:txBody>
          <a:bodyPr/>
          <a:lstStyle/>
          <a:p>
            <a:r>
              <a:rPr lang="en-US" dirty="0"/>
              <a:t>Hamilton Lombard</a:t>
            </a:r>
          </a:p>
        </p:txBody>
      </p:sp>
      <p:sp>
        <p:nvSpPr>
          <p:cNvPr id="5" name="Text Placeholder 4">
            <a:extLst>
              <a:ext uri="{FF2B5EF4-FFF2-40B4-BE49-F238E27FC236}">
                <a16:creationId xmlns:a16="http://schemas.microsoft.com/office/drawing/2014/main" id="{B2094994-EFE8-269C-A110-CFC4882468E4}"/>
              </a:ext>
            </a:extLst>
          </p:cNvPr>
          <p:cNvSpPr>
            <a:spLocks noGrp="1"/>
          </p:cNvSpPr>
          <p:nvPr>
            <p:ph type="body" sz="quarter" idx="13"/>
          </p:nvPr>
        </p:nvSpPr>
        <p:spPr>
          <a:xfrm>
            <a:off x="838199" y="5710076"/>
            <a:ext cx="7250113" cy="367170"/>
          </a:xfrm>
        </p:spPr>
        <p:txBody>
          <a:bodyPr/>
          <a:lstStyle/>
          <a:p>
            <a:r>
              <a:rPr lang="en-US" dirty="0"/>
              <a:t>hamilton.lombard@virginia.edu</a:t>
            </a:r>
          </a:p>
        </p:txBody>
      </p:sp>
      <p:sp>
        <p:nvSpPr>
          <p:cNvPr id="6" name="Text Placeholder 5">
            <a:extLst>
              <a:ext uri="{FF2B5EF4-FFF2-40B4-BE49-F238E27FC236}">
                <a16:creationId xmlns:a16="http://schemas.microsoft.com/office/drawing/2014/main" id="{8CF6D043-E83D-17C7-DD17-B213AB1AD2F6}"/>
              </a:ext>
            </a:extLst>
          </p:cNvPr>
          <p:cNvSpPr>
            <a:spLocks noGrp="1"/>
          </p:cNvSpPr>
          <p:nvPr>
            <p:ph type="body" sz="quarter" idx="14"/>
          </p:nvPr>
        </p:nvSpPr>
        <p:spPr>
          <a:xfrm>
            <a:off x="838199" y="4084507"/>
            <a:ext cx="7250113" cy="417513"/>
          </a:xfrm>
        </p:spPr>
        <p:txBody>
          <a:bodyPr/>
          <a:lstStyle/>
          <a:p>
            <a:r>
              <a:rPr lang="en-US" dirty="0"/>
              <a:t>Virginia Housing Commission</a:t>
            </a:r>
          </a:p>
        </p:txBody>
      </p:sp>
    </p:spTree>
    <p:extLst>
      <p:ext uri="{BB962C8B-B14F-4D97-AF65-F5344CB8AC3E}">
        <p14:creationId xmlns:p14="http://schemas.microsoft.com/office/powerpoint/2010/main" val="2689278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DF787-6DCD-5B12-2B60-1E3CF81876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28AB4B-B31F-1B46-6977-5EDB937206AD}"/>
              </a:ext>
            </a:extLst>
          </p:cNvPr>
          <p:cNvSpPr>
            <a:spLocks noGrp="1"/>
          </p:cNvSpPr>
          <p:nvPr>
            <p:ph type="title"/>
          </p:nvPr>
        </p:nvSpPr>
        <p:spPr>
          <a:xfrm>
            <a:off x="151076" y="409226"/>
            <a:ext cx="7458324" cy="922033"/>
          </a:xfrm>
        </p:spPr>
        <p:txBody>
          <a:bodyPr>
            <a:normAutofit fontScale="90000"/>
          </a:bodyPr>
          <a:lstStyle/>
          <a:p>
            <a:r>
              <a:rPr lang="en-US" dirty="0"/>
              <a:t>New business growth in Virginia has remained strong outside its largest metro areas</a:t>
            </a:r>
          </a:p>
        </p:txBody>
      </p:sp>
      <p:graphicFrame>
        <p:nvGraphicFramePr>
          <p:cNvPr id="3" name="Content Placeholder 2">
            <a:extLst>
              <a:ext uri="{FF2B5EF4-FFF2-40B4-BE49-F238E27FC236}">
                <a16:creationId xmlns:a16="http://schemas.microsoft.com/office/drawing/2014/main" id="{54ECA42C-2139-0601-9B59-BD5099EA48DA}"/>
              </a:ext>
            </a:extLst>
          </p:cNvPr>
          <p:cNvGraphicFramePr>
            <a:graphicFrameLocks noGrp="1"/>
          </p:cNvGraphicFramePr>
          <p:nvPr>
            <p:ph sz="quarter" idx="12"/>
            <p:extLst>
              <p:ext uri="{D42A27DB-BD31-4B8C-83A1-F6EECF244321}">
                <p14:modId xmlns:p14="http://schemas.microsoft.com/office/powerpoint/2010/main" val="324399864"/>
              </p:ext>
            </p:extLst>
          </p:nvPr>
        </p:nvGraphicFramePr>
        <p:xfrm>
          <a:off x="731838" y="1789113"/>
          <a:ext cx="6778625" cy="3789362"/>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 Placeholder 12">
            <a:extLst>
              <a:ext uri="{FF2B5EF4-FFF2-40B4-BE49-F238E27FC236}">
                <a16:creationId xmlns:a16="http://schemas.microsoft.com/office/drawing/2014/main" id="{B54A02BA-2B55-AA95-A3F4-A891C7514B9C}"/>
              </a:ext>
            </a:extLst>
          </p:cNvPr>
          <p:cNvSpPr>
            <a:spLocks noGrp="1"/>
          </p:cNvSpPr>
          <p:nvPr>
            <p:ph type="body" sz="quarter" idx="14"/>
          </p:nvPr>
        </p:nvSpPr>
        <p:spPr>
          <a:xfrm>
            <a:off x="8241273" y="1789113"/>
            <a:ext cx="3493527" cy="4154486"/>
          </a:xfrm>
        </p:spPr>
        <p:txBody>
          <a:bodyPr/>
          <a:lstStyle/>
          <a:p>
            <a:r>
              <a:rPr lang="en-US" dirty="0"/>
              <a:t>Between 2019 and 2024 in Virginia, new business applications have increased 28 percent more in Southside and 19 percent more in rural Chesapeake Bay counties compared to Virginia’s statewide average. </a:t>
            </a:r>
          </a:p>
          <a:p>
            <a:r>
              <a:rPr lang="en-US" dirty="0"/>
              <a:t>Nationally, new businesses have formed at the highest rates in counties with strong economies and a relatively low cost of living.  </a:t>
            </a:r>
          </a:p>
        </p:txBody>
      </p:sp>
      <p:sp>
        <p:nvSpPr>
          <p:cNvPr id="8" name="Text Placeholder 7">
            <a:extLst>
              <a:ext uri="{FF2B5EF4-FFF2-40B4-BE49-F238E27FC236}">
                <a16:creationId xmlns:a16="http://schemas.microsoft.com/office/drawing/2014/main" id="{A2F6AC5C-9854-1380-263D-781388204EA4}"/>
              </a:ext>
            </a:extLst>
          </p:cNvPr>
          <p:cNvSpPr>
            <a:spLocks noGrp="1"/>
          </p:cNvSpPr>
          <p:nvPr>
            <p:ph type="body" sz="quarter" idx="13"/>
          </p:nvPr>
        </p:nvSpPr>
        <p:spPr>
          <a:xfrm>
            <a:off x="51430" y="5788867"/>
            <a:ext cx="7557970" cy="262129"/>
          </a:xfrm>
        </p:spPr>
        <p:txBody>
          <a:bodyPr/>
          <a:lstStyle/>
          <a:p>
            <a:r>
              <a:rPr lang="en-US" sz="1400" dirty="0">
                <a:sym typeface="ITC Franklin Gothic Std Book"/>
              </a:rPr>
              <a:t>Change in new business applications between 2019 and 2024 by region in Virginia, </a:t>
            </a:r>
            <a:r>
              <a:rPr lang="en-US" sz="1200" dirty="0">
                <a:sym typeface="ITC Franklin Gothic Std Book"/>
              </a:rPr>
              <a:t>source: IRS Business Applications</a:t>
            </a:r>
          </a:p>
        </p:txBody>
      </p:sp>
      <p:sp>
        <p:nvSpPr>
          <p:cNvPr id="4" name="Footer Placeholder 3">
            <a:extLst>
              <a:ext uri="{FF2B5EF4-FFF2-40B4-BE49-F238E27FC236}">
                <a16:creationId xmlns:a16="http://schemas.microsoft.com/office/drawing/2014/main" id="{C35FACB2-FE89-076D-67B7-8E7E0B91A5A3}"/>
              </a:ext>
            </a:extLst>
          </p:cNvPr>
          <p:cNvSpPr>
            <a:spLocks noGrp="1"/>
          </p:cNvSpPr>
          <p:nvPr>
            <p:ph type="ftr" sz="quarter" idx="3"/>
          </p:nvPr>
        </p:nvSpPr>
        <p:spPr>
          <a:xfrm>
            <a:off x="8412480" y="6356350"/>
            <a:ext cx="2468880" cy="365125"/>
          </a:xfrm>
        </p:spPr>
        <p:txBody>
          <a:bodyPr/>
          <a:lstStyle/>
          <a:p>
            <a:r>
              <a:rPr lang="en-US"/>
              <a:t>COOPER CENTER | PUBLIC SERVICE</a:t>
            </a:r>
            <a:endParaRPr lang="en-US" dirty="0"/>
          </a:p>
        </p:txBody>
      </p:sp>
      <p:sp>
        <p:nvSpPr>
          <p:cNvPr id="5" name="Slide Number Placeholder 4">
            <a:extLst>
              <a:ext uri="{FF2B5EF4-FFF2-40B4-BE49-F238E27FC236}">
                <a16:creationId xmlns:a16="http://schemas.microsoft.com/office/drawing/2014/main" id="{866D0CBB-D227-FEA4-F2A7-47E3C11C4796}"/>
              </a:ext>
            </a:extLst>
          </p:cNvPr>
          <p:cNvSpPr>
            <a:spLocks noGrp="1"/>
          </p:cNvSpPr>
          <p:nvPr>
            <p:ph type="sldNum" sz="quarter" idx="4"/>
          </p:nvPr>
        </p:nvSpPr>
        <p:spPr>
          <a:xfrm>
            <a:off x="11009376" y="6373368"/>
            <a:ext cx="415135" cy="323950"/>
          </a:xfrm>
        </p:spPr>
        <p:txBody>
          <a:bodyPr/>
          <a:lstStyle/>
          <a:p>
            <a:fld id="{F2085B6F-5DD0-4AA7-A598-31079D007F56}" type="slidenum">
              <a:rPr lang="en-US" smtClean="0"/>
              <a:pPr/>
              <a:t>10</a:t>
            </a:fld>
            <a:endParaRPr lang="en-US" dirty="0"/>
          </a:p>
        </p:txBody>
      </p:sp>
    </p:spTree>
    <p:extLst>
      <p:ext uri="{BB962C8B-B14F-4D97-AF65-F5344CB8AC3E}">
        <p14:creationId xmlns:p14="http://schemas.microsoft.com/office/powerpoint/2010/main" val="1451974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981E0-F885-E306-3E8F-DB376F4B3270}"/>
            </a:ext>
          </a:extLst>
        </p:cNvPr>
        <p:cNvGrpSpPr/>
        <p:nvPr/>
      </p:nvGrpSpPr>
      <p:grpSpPr>
        <a:xfrm>
          <a:off x="0" y="0"/>
          <a:ext cx="0" cy="0"/>
          <a:chOff x="0" y="0"/>
          <a:chExt cx="0" cy="0"/>
        </a:xfrm>
      </p:grpSpPr>
      <p:sp>
        <p:nvSpPr>
          <p:cNvPr id="21" name="Title 20">
            <a:extLst>
              <a:ext uri="{FF2B5EF4-FFF2-40B4-BE49-F238E27FC236}">
                <a16:creationId xmlns:a16="http://schemas.microsoft.com/office/drawing/2014/main" id="{E020E04F-44FA-4A27-DE67-B02F99EFBDA8}"/>
              </a:ext>
            </a:extLst>
          </p:cNvPr>
          <p:cNvSpPr>
            <a:spLocks noGrp="1"/>
          </p:cNvSpPr>
          <p:nvPr>
            <p:ph type="title"/>
          </p:nvPr>
        </p:nvSpPr>
        <p:spPr>
          <a:xfrm>
            <a:off x="532737" y="248918"/>
            <a:ext cx="7068710" cy="922033"/>
          </a:xfrm>
        </p:spPr>
        <p:txBody>
          <a:bodyPr>
            <a:noAutofit/>
          </a:bodyPr>
          <a:lstStyle/>
          <a:p>
            <a:r>
              <a:rPr lang="en-US" sz="3000" dirty="0"/>
              <a:t>High housing costs and interest rates are driving more people to affordable metro areas.</a:t>
            </a:r>
          </a:p>
        </p:txBody>
      </p:sp>
      <p:graphicFrame>
        <p:nvGraphicFramePr>
          <p:cNvPr id="9" name="Content Placeholder 8">
            <a:extLst>
              <a:ext uri="{FF2B5EF4-FFF2-40B4-BE49-F238E27FC236}">
                <a16:creationId xmlns:a16="http://schemas.microsoft.com/office/drawing/2014/main" id="{9CEFF965-D08A-E067-84B3-B8CEE57A51AE}"/>
              </a:ext>
            </a:extLst>
          </p:cNvPr>
          <p:cNvGraphicFramePr>
            <a:graphicFrameLocks noGrp="1"/>
          </p:cNvGraphicFramePr>
          <p:nvPr>
            <p:ph sz="quarter" idx="12"/>
            <p:extLst>
              <p:ext uri="{D42A27DB-BD31-4B8C-83A1-F6EECF244321}">
                <p14:modId xmlns:p14="http://schemas.microsoft.com/office/powerpoint/2010/main" val="2672099223"/>
              </p:ext>
            </p:extLst>
          </p:nvPr>
        </p:nvGraphicFramePr>
        <p:xfrm>
          <a:off x="731838" y="1789113"/>
          <a:ext cx="6778625" cy="3789362"/>
        </p:xfrm>
        <a:graphic>
          <a:graphicData uri="http://schemas.openxmlformats.org/drawingml/2006/chart">
            <c:chart xmlns:c="http://schemas.openxmlformats.org/drawingml/2006/chart" xmlns:r="http://schemas.openxmlformats.org/officeDocument/2006/relationships" r:id="rId2"/>
          </a:graphicData>
        </a:graphic>
      </p:graphicFrame>
      <p:sp>
        <p:nvSpPr>
          <p:cNvPr id="22" name="Text Placeholder 21">
            <a:extLst>
              <a:ext uri="{FF2B5EF4-FFF2-40B4-BE49-F238E27FC236}">
                <a16:creationId xmlns:a16="http://schemas.microsoft.com/office/drawing/2014/main" id="{381FFB84-3A04-250A-76D5-7661FEF27264}"/>
              </a:ext>
            </a:extLst>
          </p:cNvPr>
          <p:cNvSpPr>
            <a:spLocks noGrp="1"/>
          </p:cNvSpPr>
          <p:nvPr>
            <p:ph type="body" sz="quarter" idx="14"/>
          </p:nvPr>
        </p:nvSpPr>
        <p:spPr>
          <a:xfrm>
            <a:off x="8241273" y="1645920"/>
            <a:ext cx="3493527" cy="4500437"/>
          </a:xfrm>
        </p:spPr>
        <p:txBody>
          <a:bodyPr>
            <a:noAutofit/>
          </a:bodyPr>
          <a:lstStyle/>
          <a:p>
            <a:r>
              <a:rPr lang="en-US" dirty="0"/>
              <a:t>Nationally, migration remained elevated in 2024 from most metro areas with high housing costs. </a:t>
            </a:r>
          </a:p>
          <a:p>
            <a:r>
              <a:rPr lang="en-US" dirty="0"/>
              <a:t>In the first quarter of 2025, migration from high cost U.S. metro areas was 58 percent higher than before the pandemic. </a:t>
            </a:r>
          </a:p>
          <a:p>
            <a:r>
              <a:rPr lang="en-US" dirty="0"/>
              <a:t>As home prices have risen, migration has increased to lower cost metro areas, such as Bristol and Roanoke. </a:t>
            </a:r>
          </a:p>
          <a:p>
            <a:endParaRPr lang="en-US" dirty="0"/>
          </a:p>
        </p:txBody>
      </p:sp>
      <p:sp>
        <p:nvSpPr>
          <p:cNvPr id="8" name="Text Placeholder 7">
            <a:extLst>
              <a:ext uri="{FF2B5EF4-FFF2-40B4-BE49-F238E27FC236}">
                <a16:creationId xmlns:a16="http://schemas.microsoft.com/office/drawing/2014/main" id="{EA99E571-E6A9-D30A-5A03-F46CF2D7FAB6}"/>
              </a:ext>
            </a:extLst>
          </p:cNvPr>
          <p:cNvSpPr>
            <a:spLocks noGrp="1"/>
          </p:cNvSpPr>
          <p:nvPr>
            <p:ph type="body" sz="quarter" idx="13"/>
          </p:nvPr>
        </p:nvSpPr>
        <p:spPr>
          <a:xfrm>
            <a:off x="731520" y="5788867"/>
            <a:ext cx="6778233" cy="262129"/>
          </a:xfrm>
        </p:spPr>
        <p:txBody>
          <a:bodyPr/>
          <a:lstStyle/>
          <a:p>
            <a:r>
              <a:rPr lang="en-US" dirty="0">
                <a:sym typeface="ITC Franklin Gothic Std Book"/>
              </a:rPr>
              <a:t>Change in Home Values using Zillow Single Family Home Value Estimates</a:t>
            </a:r>
          </a:p>
        </p:txBody>
      </p:sp>
      <p:sp>
        <p:nvSpPr>
          <p:cNvPr id="4" name="Footer Placeholder 3">
            <a:extLst>
              <a:ext uri="{FF2B5EF4-FFF2-40B4-BE49-F238E27FC236}">
                <a16:creationId xmlns:a16="http://schemas.microsoft.com/office/drawing/2014/main" id="{C29DDD90-CD33-CBDE-9655-92770A624E7B}"/>
              </a:ext>
            </a:extLst>
          </p:cNvPr>
          <p:cNvSpPr>
            <a:spLocks noGrp="1"/>
          </p:cNvSpPr>
          <p:nvPr>
            <p:ph type="ftr" sz="quarter" idx="3"/>
          </p:nvPr>
        </p:nvSpPr>
        <p:spPr>
          <a:xfrm>
            <a:off x="8412480" y="6356350"/>
            <a:ext cx="2468880" cy="365125"/>
          </a:xfrm>
        </p:spPr>
        <p:txBody>
          <a:bodyPr/>
          <a:lstStyle/>
          <a:p>
            <a:r>
              <a:rPr lang="en-US"/>
              <a:t>COOPER CENTER | PUBLIC SERVICE</a:t>
            </a:r>
            <a:endParaRPr lang="en-US" dirty="0"/>
          </a:p>
        </p:txBody>
      </p:sp>
      <p:sp>
        <p:nvSpPr>
          <p:cNvPr id="5" name="Slide Number Placeholder 4">
            <a:extLst>
              <a:ext uri="{FF2B5EF4-FFF2-40B4-BE49-F238E27FC236}">
                <a16:creationId xmlns:a16="http://schemas.microsoft.com/office/drawing/2014/main" id="{738FB4A5-4573-C70D-8379-8DA11741DFF7}"/>
              </a:ext>
            </a:extLst>
          </p:cNvPr>
          <p:cNvSpPr>
            <a:spLocks noGrp="1"/>
          </p:cNvSpPr>
          <p:nvPr>
            <p:ph type="sldNum" sz="quarter" idx="4"/>
          </p:nvPr>
        </p:nvSpPr>
        <p:spPr>
          <a:xfrm>
            <a:off x="11009376" y="6373368"/>
            <a:ext cx="415135" cy="323950"/>
          </a:xfrm>
        </p:spPr>
        <p:txBody>
          <a:bodyPr/>
          <a:lstStyle/>
          <a:p>
            <a:fld id="{F2085B6F-5DD0-4AA7-A598-31079D007F56}" type="slidenum">
              <a:rPr lang="en-US" smtClean="0"/>
              <a:pPr/>
              <a:t>11</a:t>
            </a:fld>
            <a:endParaRPr lang="en-US" dirty="0"/>
          </a:p>
        </p:txBody>
      </p:sp>
    </p:spTree>
    <p:extLst>
      <p:ext uri="{BB962C8B-B14F-4D97-AF65-F5344CB8AC3E}">
        <p14:creationId xmlns:p14="http://schemas.microsoft.com/office/powerpoint/2010/main" val="2123839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A08FD-F083-D3B3-3F90-C2E09ED095E9}"/>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62B184B4-3ACE-6C5D-D5D4-0B0FA72CE3EA}"/>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F1F1EF"/>
                </a:solidFill>
                <a:effectLst/>
                <a:uLnTx/>
                <a:uFillTx/>
                <a:latin typeface="Franklin Gothic Medium Cond" panose="020B0606030402020204" pitchFamily="34" charset="0"/>
                <a:ea typeface="+mn-ea"/>
                <a:cs typeface="+mn-cs"/>
              </a:rPr>
              <a:t>COOPER CENTER </a:t>
            </a:r>
            <a:r>
              <a:rPr kumimoji="0" lang="en-US" sz="1600" b="0" i="0" u="none" strike="noStrike" kern="1200" cap="none" spc="0" normalizeH="0" baseline="0" noProof="0">
                <a:ln>
                  <a:noFill/>
                </a:ln>
                <a:solidFill>
                  <a:srgbClr val="F1F1EF"/>
                </a:solidFill>
                <a:effectLst/>
                <a:uLnTx/>
                <a:uFillTx/>
                <a:latin typeface="Franklin Gothic Medium Cond" panose="020B0606030402020204" pitchFamily="34" charset="0"/>
                <a:ea typeface="+mn-ea"/>
                <a:cs typeface="+mn-cs"/>
              </a:rPr>
              <a:t>|</a:t>
            </a:r>
            <a:r>
              <a:rPr kumimoji="0" lang="en-US" sz="1300" b="0" i="0" u="none" strike="noStrike" kern="1200" cap="none" spc="0" normalizeH="0" baseline="0" noProof="0">
                <a:ln>
                  <a:noFill/>
                </a:ln>
                <a:solidFill>
                  <a:srgbClr val="F1F1EF"/>
                </a:solidFill>
                <a:effectLst/>
                <a:uLnTx/>
                <a:uFillTx/>
                <a:latin typeface="Franklin Gothic Medium Cond" panose="020B0606030402020204" pitchFamily="34" charset="0"/>
                <a:ea typeface="+mn-ea"/>
                <a:cs typeface="+mn-cs"/>
              </a:rPr>
              <a:t> PUBLIC SERVICE</a:t>
            </a:r>
          </a:p>
        </p:txBody>
      </p:sp>
      <p:sp>
        <p:nvSpPr>
          <p:cNvPr id="4" name="Slide Number Placeholder 3">
            <a:extLst>
              <a:ext uri="{FF2B5EF4-FFF2-40B4-BE49-F238E27FC236}">
                <a16:creationId xmlns:a16="http://schemas.microsoft.com/office/drawing/2014/main" id="{7B519175-C9F8-D902-3157-D0EA5406E8F9}"/>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085B6F-5DD0-4AA7-A598-31079D007F56}" type="slidenum">
              <a:rPr kumimoji="0" lang="en-US" sz="1100" b="0" i="0" u="none" strike="noStrike" kern="1200" cap="none" spc="0" normalizeH="0" baseline="0" noProof="0" smtClean="0">
                <a:ln>
                  <a:noFill/>
                </a:ln>
                <a:solidFill>
                  <a:srgbClr val="F1F1EF"/>
                </a:solidFill>
                <a:effectLst/>
                <a:uLnTx/>
                <a:uFillTx/>
                <a:latin typeface="Franklin Gothic Book" panose="020B05030201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100" b="0" i="0" u="none" strike="noStrike" kern="1200" cap="none" spc="0" normalizeH="0" baseline="0" noProof="0">
              <a:ln>
                <a:noFill/>
              </a:ln>
              <a:solidFill>
                <a:srgbClr val="F1F1EF"/>
              </a:solidFill>
              <a:effectLst/>
              <a:uLnTx/>
              <a:uFillTx/>
              <a:latin typeface="Franklin Gothic Book" panose="020B0503020102020204" pitchFamily="34" charset="0"/>
              <a:ea typeface="+mn-ea"/>
              <a:cs typeface="+mn-cs"/>
            </a:endParaRPr>
          </a:p>
        </p:txBody>
      </p:sp>
      <p:sp>
        <p:nvSpPr>
          <p:cNvPr id="5" name="Title 1">
            <a:extLst>
              <a:ext uri="{FF2B5EF4-FFF2-40B4-BE49-F238E27FC236}">
                <a16:creationId xmlns:a16="http://schemas.microsoft.com/office/drawing/2014/main" id="{858D5980-E395-F59A-A464-61DA6B301C57}"/>
              </a:ext>
            </a:extLst>
          </p:cNvPr>
          <p:cNvSpPr txBox="1">
            <a:spLocks/>
          </p:cNvSpPr>
          <p:nvPr/>
        </p:nvSpPr>
        <p:spPr>
          <a:xfrm>
            <a:off x="1486893" y="486069"/>
            <a:ext cx="7725101" cy="1715864"/>
          </a:xfrm>
          <a:prstGeom prst="rect">
            <a:avLst/>
          </a:prstGeom>
        </p:spPr>
        <p:txBody>
          <a:bodyPr anchor="ctr"/>
          <a:lstStyle>
            <a:lvl1pPr algn="ctr" defTabSz="914400" rtl="0" eaLnBrk="1" latinLnBrk="0" hangingPunct="1">
              <a:lnSpc>
                <a:spcPct val="90000"/>
              </a:lnSpc>
              <a:spcBef>
                <a:spcPct val="0"/>
              </a:spcBef>
              <a:buNone/>
              <a:defRPr sz="6000" b="1" kern="1200" baseline="0">
                <a:solidFill>
                  <a:srgbClr val="F1F1EF"/>
                </a:solidFill>
                <a:latin typeface="ITCFranklinGothic LT Pro CnMd" panose="020B0606030503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F1F1EF"/>
                </a:solidFill>
                <a:effectLst/>
                <a:uLnTx/>
                <a:uFillTx/>
                <a:latin typeface="ITC Franklin Gothic Std Med" panose="020B0604030503020204" pitchFamily="34" charset="0"/>
                <a:ea typeface="+mj-ea"/>
                <a:cs typeface="+mj-cs"/>
              </a:rPr>
              <a:t>Presentation Overview</a:t>
            </a:r>
          </a:p>
        </p:txBody>
      </p:sp>
      <p:sp>
        <p:nvSpPr>
          <p:cNvPr id="6" name="TextBox 5">
            <a:extLst>
              <a:ext uri="{FF2B5EF4-FFF2-40B4-BE49-F238E27FC236}">
                <a16:creationId xmlns:a16="http://schemas.microsoft.com/office/drawing/2014/main" id="{B7AAE127-7128-19D2-2D19-2531C63526FB}"/>
              </a:ext>
            </a:extLst>
          </p:cNvPr>
          <p:cNvSpPr txBox="1"/>
          <p:nvPr/>
        </p:nvSpPr>
        <p:spPr>
          <a:xfrm>
            <a:off x="1057523" y="2280976"/>
            <a:ext cx="10861482" cy="2185214"/>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kumimoji="0" lang="en-US" sz="300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Recent population trends in Virginia	</a:t>
            </a:r>
          </a:p>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Examining the connection between housing &amp; demographics </a:t>
            </a:r>
          </a:p>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How demographics may influence housing demand in the 2020s</a:t>
            </a:r>
          </a:p>
        </p:txBody>
      </p:sp>
    </p:spTree>
    <p:extLst>
      <p:ext uri="{BB962C8B-B14F-4D97-AF65-F5344CB8AC3E}">
        <p14:creationId xmlns:p14="http://schemas.microsoft.com/office/powerpoint/2010/main" val="971494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A8617-20DD-D8A3-6260-0937E6D36D9F}"/>
            </a:ext>
          </a:extLst>
        </p:cNvPr>
        <p:cNvGrpSpPr/>
        <p:nvPr/>
      </p:nvGrpSpPr>
      <p:grpSpPr>
        <a:xfrm>
          <a:off x="0" y="0"/>
          <a:ext cx="0" cy="0"/>
          <a:chOff x="0" y="0"/>
          <a:chExt cx="0" cy="0"/>
        </a:xfrm>
      </p:grpSpPr>
      <p:sp>
        <p:nvSpPr>
          <p:cNvPr id="19" name="Title 18">
            <a:extLst>
              <a:ext uri="{FF2B5EF4-FFF2-40B4-BE49-F238E27FC236}">
                <a16:creationId xmlns:a16="http://schemas.microsoft.com/office/drawing/2014/main" id="{FCE4DEDB-0D14-CAA5-3D3A-315B2C5919B7}"/>
              </a:ext>
            </a:extLst>
          </p:cNvPr>
          <p:cNvSpPr>
            <a:spLocks noGrp="1"/>
          </p:cNvSpPr>
          <p:nvPr>
            <p:ph type="title"/>
          </p:nvPr>
        </p:nvSpPr>
        <p:spPr/>
        <p:txBody>
          <a:bodyPr>
            <a:normAutofit fontScale="90000"/>
          </a:bodyPr>
          <a:lstStyle/>
          <a:p>
            <a:r>
              <a:rPr lang="en-US" dirty="0"/>
              <a:t>Young adult homeownership has grown fastest outside Virginia’s big metros</a:t>
            </a:r>
          </a:p>
        </p:txBody>
      </p:sp>
      <p:graphicFrame>
        <p:nvGraphicFramePr>
          <p:cNvPr id="3" name="Content Placeholder 2">
            <a:extLst>
              <a:ext uri="{FF2B5EF4-FFF2-40B4-BE49-F238E27FC236}">
                <a16:creationId xmlns:a16="http://schemas.microsoft.com/office/drawing/2014/main" id="{5366FD14-0301-D6B2-FB78-57892C8E7FEF}"/>
              </a:ext>
            </a:extLst>
          </p:cNvPr>
          <p:cNvGraphicFramePr>
            <a:graphicFrameLocks noGrp="1"/>
          </p:cNvGraphicFramePr>
          <p:nvPr>
            <p:ph sz="quarter" idx="12"/>
            <p:extLst>
              <p:ext uri="{D42A27DB-BD31-4B8C-83A1-F6EECF244321}">
                <p14:modId xmlns:p14="http://schemas.microsoft.com/office/powerpoint/2010/main" val="1721151717"/>
              </p:ext>
            </p:extLst>
          </p:nvPr>
        </p:nvGraphicFramePr>
        <p:xfrm>
          <a:off x="731838" y="1789113"/>
          <a:ext cx="6778625" cy="3789362"/>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 Placeholder 19">
            <a:extLst>
              <a:ext uri="{FF2B5EF4-FFF2-40B4-BE49-F238E27FC236}">
                <a16:creationId xmlns:a16="http://schemas.microsoft.com/office/drawing/2014/main" id="{8D263664-89C2-8572-4DEE-6D1860A34854}"/>
              </a:ext>
            </a:extLst>
          </p:cNvPr>
          <p:cNvSpPr>
            <a:spLocks noGrp="1"/>
          </p:cNvSpPr>
          <p:nvPr>
            <p:ph type="body" sz="quarter" idx="14"/>
          </p:nvPr>
        </p:nvSpPr>
        <p:spPr>
          <a:xfrm>
            <a:off x="8241273" y="1494845"/>
            <a:ext cx="3493527" cy="4448754"/>
          </a:xfrm>
        </p:spPr>
        <p:txBody>
          <a:bodyPr/>
          <a:lstStyle/>
          <a:p>
            <a:r>
              <a:rPr lang="en-US" dirty="0"/>
              <a:t>With a stronger economy, U.S. homeownership rates have risen in recent years, especially in rural counties and small metro areas.</a:t>
            </a:r>
          </a:p>
          <a:p>
            <a:r>
              <a:rPr lang="en-US" dirty="0"/>
              <a:t>Rising housing costs in Northern Virginia and other expensive metro areas have made homeownership harder, driving migration to more affordable areas where young adults are more likely to own homes.</a:t>
            </a:r>
          </a:p>
        </p:txBody>
      </p:sp>
      <p:sp>
        <p:nvSpPr>
          <p:cNvPr id="8" name="Text Placeholder 7">
            <a:extLst>
              <a:ext uri="{FF2B5EF4-FFF2-40B4-BE49-F238E27FC236}">
                <a16:creationId xmlns:a16="http://schemas.microsoft.com/office/drawing/2014/main" id="{E18233AE-2A5F-34D6-7C8F-96D04C27C9CF}"/>
              </a:ext>
            </a:extLst>
          </p:cNvPr>
          <p:cNvSpPr>
            <a:spLocks noGrp="1"/>
          </p:cNvSpPr>
          <p:nvPr>
            <p:ph type="body" sz="quarter" idx="13"/>
          </p:nvPr>
        </p:nvSpPr>
        <p:spPr>
          <a:xfrm>
            <a:off x="731520" y="5788867"/>
            <a:ext cx="6778233" cy="262129"/>
          </a:xfrm>
        </p:spPr>
        <p:txBody>
          <a:bodyPr/>
          <a:lstStyle/>
          <a:p>
            <a:r>
              <a:rPr lang="en-US" dirty="0">
                <a:sym typeface="ITC Franklin Gothic Std Book"/>
              </a:rPr>
              <a:t>Share of Millennials who own homes, source: Census American Community Survey</a:t>
            </a:r>
          </a:p>
        </p:txBody>
      </p:sp>
      <p:sp>
        <p:nvSpPr>
          <p:cNvPr id="4" name="Footer Placeholder 3">
            <a:extLst>
              <a:ext uri="{FF2B5EF4-FFF2-40B4-BE49-F238E27FC236}">
                <a16:creationId xmlns:a16="http://schemas.microsoft.com/office/drawing/2014/main" id="{A6591A8B-42AD-0B1F-0660-A28B30D7F754}"/>
              </a:ext>
            </a:extLst>
          </p:cNvPr>
          <p:cNvSpPr>
            <a:spLocks noGrp="1"/>
          </p:cNvSpPr>
          <p:nvPr>
            <p:ph type="ftr" sz="quarter" idx="3"/>
          </p:nvPr>
        </p:nvSpPr>
        <p:spPr>
          <a:xfrm>
            <a:off x="8412480" y="6356350"/>
            <a:ext cx="2468880" cy="365125"/>
          </a:xfrm>
        </p:spPr>
        <p:txBody>
          <a:bodyPr/>
          <a:lstStyle/>
          <a:p>
            <a:r>
              <a:rPr lang="en-US"/>
              <a:t>COOPER CENTER | PUBLIC SERVICE</a:t>
            </a:r>
            <a:endParaRPr lang="en-US" dirty="0"/>
          </a:p>
        </p:txBody>
      </p:sp>
      <p:sp>
        <p:nvSpPr>
          <p:cNvPr id="5" name="Slide Number Placeholder 4">
            <a:extLst>
              <a:ext uri="{FF2B5EF4-FFF2-40B4-BE49-F238E27FC236}">
                <a16:creationId xmlns:a16="http://schemas.microsoft.com/office/drawing/2014/main" id="{28B6EE69-28FC-BB77-05B1-7F4D479A1307}"/>
              </a:ext>
            </a:extLst>
          </p:cNvPr>
          <p:cNvSpPr>
            <a:spLocks noGrp="1"/>
          </p:cNvSpPr>
          <p:nvPr>
            <p:ph type="sldNum" sz="quarter" idx="4"/>
          </p:nvPr>
        </p:nvSpPr>
        <p:spPr>
          <a:xfrm>
            <a:off x="11009376" y="6373368"/>
            <a:ext cx="415135" cy="323950"/>
          </a:xfrm>
        </p:spPr>
        <p:txBody>
          <a:bodyPr/>
          <a:lstStyle/>
          <a:p>
            <a:fld id="{F2085B6F-5DD0-4AA7-A598-31079D007F56}" type="slidenum">
              <a:rPr lang="en-US" smtClean="0"/>
              <a:pPr/>
              <a:t>13</a:t>
            </a:fld>
            <a:endParaRPr lang="en-US" dirty="0"/>
          </a:p>
        </p:txBody>
      </p:sp>
    </p:spTree>
    <p:extLst>
      <p:ext uri="{BB962C8B-B14F-4D97-AF65-F5344CB8AC3E}">
        <p14:creationId xmlns:p14="http://schemas.microsoft.com/office/powerpoint/2010/main" val="2043503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16CD6-5C89-C749-A74E-99E21AE80128}"/>
            </a:ext>
          </a:extLst>
        </p:cNvPr>
        <p:cNvGrpSpPr/>
        <p:nvPr/>
      </p:nvGrpSpPr>
      <p:grpSpPr>
        <a:xfrm>
          <a:off x="0" y="0"/>
          <a:ext cx="0" cy="0"/>
          <a:chOff x="0" y="0"/>
          <a:chExt cx="0" cy="0"/>
        </a:xfrm>
      </p:grpSpPr>
      <p:sp>
        <p:nvSpPr>
          <p:cNvPr id="21" name="Title 20">
            <a:extLst>
              <a:ext uri="{FF2B5EF4-FFF2-40B4-BE49-F238E27FC236}">
                <a16:creationId xmlns:a16="http://schemas.microsoft.com/office/drawing/2014/main" id="{26B6E666-E6B6-450D-7036-AEF269C6606B}"/>
              </a:ext>
            </a:extLst>
          </p:cNvPr>
          <p:cNvSpPr>
            <a:spLocks noGrp="1"/>
          </p:cNvSpPr>
          <p:nvPr>
            <p:ph type="title"/>
          </p:nvPr>
        </p:nvSpPr>
        <p:spPr/>
        <p:txBody>
          <a:bodyPr>
            <a:normAutofit/>
          </a:bodyPr>
          <a:lstStyle/>
          <a:p>
            <a:r>
              <a:rPr lang="en-US" sz="3000" dirty="0"/>
              <a:t>Younger adults have </a:t>
            </a:r>
            <a:r>
              <a:rPr lang="en-US" sz="3000"/>
              <a:t>driven most </a:t>
            </a:r>
            <a:r>
              <a:rPr lang="en-US" sz="3000" dirty="0"/>
              <a:t>of the migration to more affordable parts Virginia</a:t>
            </a:r>
          </a:p>
        </p:txBody>
      </p:sp>
      <p:graphicFrame>
        <p:nvGraphicFramePr>
          <p:cNvPr id="7" name="Content Placeholder 6">
            <a:extLst>
              <a:ext uri="{FF2B5EF4-FFF2-40B4-BE49-F238E27FC236}">
                <a16:creationId xmlns:a16="http://schemas.microsoft.com/office/drawing/2014/main" id="{A14C0F07-C536-4DAF-9FF1-EF3085D25ED8}"/>
              </a:ext>
            </a:extLst>
          </p:cNvPr>
          <p:cNvGraphicFramePr>
            <a:graphicFrameLocks noGrp="1"/>
          </p:cNvGraphicFramePr>
          <p:nvPr>
            <p:ph sz="quarter" idx="12"/>
            <p:extLst>
              <p:ext uri="{D42A27DB-BD31-4B8C-83A1-F6EECF244321}">
                <p14:modId xmlns:p14="http://schemas.microsoft.com/office/powerpoint/2010/main" val="1865886545"/>
              </p:ext>
            </p:extLst>
          </p:nvPr>
        </p:nvGraphicFramePr>
        <p:xfrm>
          <a:off x="731838" y="1789113"/>
          <a:ext cx="6778625" cy="3789362"/>
        </p:xfrm>
        <a:graphic>
          <a:graphicData uri="http://schemas.openxmlformats.org/drawingml/2006/chart">
            <c:chart xmlns:c="http://schemas.openxmlformats.org/drawingml/2006/chart" xmlns:r="http://schemas.openxmlformats.org/officeDocument/2006/relationships" r:id="rId2"/>
          </a:graphicData>
        </a:graphic>
      </p:graphicFrame>
      <p:sp>
        <p:nvSpPr>
          <p:cNvPr id="22" name="Text Placeholder 21">
            <a:extLst>
              <a:ext uri="{FF2B5EF4-FFF2-40B4-BE49-F238E27FC236}">
                <a16:creationId xmlns:a16="http://schemas.microsoft.com/office/drawing/2014/main" id="{234E29D7-FC60-6562-DCD9-F5088990B703}"/>
              </a:ext>
            </a:extLst>
          </p:cNvPr>
          <p:cNvSpPr>
            <a:spLocks noGrp="1"/>
          </p:cNvSpPr>
          <p:nvPr>
            <p:ph type="body" sz="quarter" idx="14"/>
          </p:nvPr>
        </p:nvSpPr>
        <p:spPr>
          <a:xfrm>
            <a:off x="8241273" y="1789113"/>
            <a:ext cx="3493527" cy="4154486"/>
          </a:xfrm>
        </p:spPr>
        <p:txBody>
          <a:bodyPr/>
          <a:lstStyle/>
          <a:p>
            <a:r>
              <a:rPr lang="en-US" dirty="0"/>
              <a:t>Since 2020, adults between age 25 and 44 have contributed to nearly two-thirds of Virginia’s population growth outside its three largest metro areas. </a:t>
            </a:r>
          </a:p>
          <a:p>
            <a:r>
              <a:rPr lang="en-US" dirty="0"/>
              <a:t>In Northern Virginia, 80 percent of its population growth has come from its population age 65 and older since 2020. </a:t>
            </a:r>
          </a:p>
          <a:p>
            <a:endParaRPr lang="en-US" dirty="0"/>
          </a:p>
        </p:txBody>
      </p:sp>
      <p:sp>
        <p:nvSpPr>
          <p:cNvPr id="8" name="Text Placeholder 7">
            <a:extLst>
              <a:ext uri="{FF2B5EF4-FFF2-40B4-BE49-F238E27FC236}">
                <a16:creationId xmlns:a16="http://schemas.microsoft.com/office/drawing/2014/main" id="{4398A892-6688-14B2-BE50-FD9DEAFC6EDF}"/>
              </a:ext>
            </a:extLst>
          </p:cNvPr>
          <p:cNvSpPr>
            <a:spLocks noGrp="1"/>
          </p:cNvSpPr>
          <p:nvPr>
            <p:ph type="body" sz="quarter" idx="13"/>
          </p:nvPr>
        </p:nvSpPr>
        <p:spPr>
          <a:xfrm>
            <a:off x="731520" y="5788867"/>
            <a:ext cx="6778233" cy="262129"/>
          </a:xfrm>
        </p:spPr>
        <p:txBody>
          <a:bodyPr/>
          <a:lstStyle/>
          <a:p>
            <a:r>
              <a:rPr lang="en-US" dirty="0">
                <a:sym typeface="ITC Franklin Gothic Std Book"/>
              </a:rPr>
              <a:t>Change in population, ages 25 to 44, by VA MSA, source: Census Estimates</a:t>
            </a:r>
          </a:p>
        </p:txBody>
      </p:sp>
      <p:sp>
        <p:nvSpPr>
          <p:cNvPr id="4" name="Footer Placeholder 3">
            <a:extLst>
              <a:ext uri="{FF2B5EF4-FFF2-40B4-BE49-F238E27FC236}">
                <a16:creationId xmlns:a16="http://schemas.microsoft.com/office/drawing/2014/main" id="{E615CDFE-2206-52F3-C114-2651DC8FEBE3}"/>
              </a:ext>
            </a:extLst>
          </p:cNvPr>
          <p:cNvSpPr>
            <a:spLocks noGrp="1"/>
          </p:cNvSpPr>
          <p:nvPr>
            <p:ph type="ftr" sz="quarter" idx="3"/>
          </p:nvPr>
        </p:nvSpPr>
        <p:spPr>
          <a:xfrm>
            <a:off x="8412480" y="6356350"/>
            <a:ext cx="2468880" cy="365125"/>
          </a:xfrm>
        </p:spPr>
        <p:txBody>
          <a:bodyPr/>
          <a:lstStyle/>
          <a:p>
            <a:r>
              <a:rPr lang="en-US"/>
              <a:t>COOPER CENTER | PUBLIC SERVICE</a:t>
            </a:r>
            <a:endParaRPr lang="en-US" dirty="0"/>
          </a:p>
        </p:txBody>
      </p:sp>
      <p:sp>
        <p:nvSpPr>
          <p:cNvPr id="5" name="Slide Number Placeholder 4">
            <a:extLst>
              <a:ext uri="{FF2B5EF4-FFF2-40B4-BE49-F238E27FC236}">
                <a16:creationId xmlns:a16="http://schemas.microsoft.com/office/drawing/2014/main" id="{B6D3BEC4-E051-A3CC-F8D9-6CC5E86735BF}"/>
              </a:ext>
            </a:extLst>
          </p:cNvPr>
          <p:cNvSpPr>
            <a:spLocks noGrp="1"/>
          </p:cNvSpPr>
          <p:nvPr>
            <p:ph type="sldNum" sz="quarter" idx="4"/>
          </p:nvPr>
        </p:nvSpPr>
        <p:spPr>
          <a:xfrm>
            <a:off x="11009376" y="6373368"/>
            <a:ext cx="415135" cy="323950"/>
          </a:xfrm>
        </p:spPr>
        <p:txBody>
          <a:bodyPr/>
          <a:lstStyle/>
          <a:p>
            <a:fld id="{F2085B6F-5DD0-4AA7-A598-31079D007F56}" type="slidenum">
              <a:rPr lang="en-US" smtClean="0"/>
              <a:pPr/>
              <a:t>14</a:t>
            </a:fld>
            <a:endParaRPr lang="en-US" dirty="0"/>
          </a:p>
        </p:txBody>
      </p:sp>
    </p:spTree>
    <p:extLst>
      <p:ext uri="{BB962C8B-B14F-4D97-AF65-F5344CB8AC3E}">
        <p14:creationId xmlns:p14="http://schemas.microsoft.com/office/powerpoint/2010/main" val="683218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6DD85-86CC-265E-8ACE-2D5D51F75FA8}"/>
            </a:ext>
          </a:extLst>
        </p:cNvPr>
        <p:cNvGrpSpPr/>
        <p:nvPr/>
      </p:nvGrpSpPr>
      <p:grpSpPr>
        <a:xfrm>
          <a:off x="0" y="0"/>
          <a:ext cx="0" cy="0"/>
          <a:chOff x="0" y="0"/>
          <a:chExt cx="0" cy="0"/>
        </a:xfrm>
      </p:grpSpPr>
      <p:sp>
        <p:nvSpPr>
          <p:cNvPr id="19" name="Title 18">
            <a:extLst>
              <a:ext uri="{FF2B5EF4-FFF2-40B4-BE49-F238E27FC236}">
                <a16:creationId xmlns:a16="http://schemas.microsoft.com/office/drawing/2014/main" id="{AFF743F8-B28D-A965-FB3A-9E82E526EABD}"/>
              </a:ext>
            </a:extLst>
          </p:cNvPr>
          <p:cNvSpPr>
            <a:spLocks noGrp="1"/>
          </p:cNvSpPr>
          <p:nvPr>
            <p:ph type="title"/>
          </p:nvPr>
        </p:nvSpPr>
        <p:spPr/>
        <p:txBody>
          <a:bodyPr>
            <a:normAutofit fontScale="90000"/>
          </a:bodyPr>
          <a:lstStyle/>
          <a:p>
            <a:r>
              <a:rPr lang="en-US" dirty="0"/>
              <a:t>As more families leave Northern Virginia, its child population is shrinking</a:t>
            </a:r>
          </a:p>
        </p:txBody>
      </p:sp>
      <p:graphicFrame>
        <p:nvGraphicFramePr>
          <p:cNvPr id="3" name="Content Placeholder 2">
            <a:extLst>
              <a:ext uri="{FF2B5EF4-FFF2-40B4-BE49-F238E27FC236}">
                <a16:creationId xmlns:a16="http://schemas.microsoft.com/office/drawing/2014/main" id="{1A6AA3F4-ADA6-43F6-834C-0DE7C748CB26}"/>
              </a:ext>
            </a:extLst>
          </p:cNvPr>
          <p:cNvGraphicFramePr>
            <a:graphicFrameLocks noGrp="1"/>
          </p:cNvGraphicFramePr>
          <p:nvPr>
            <p:ph sz="quarter" idx="12"/>
            <p:extLst>
              <p:ext uri="{D42A27DB-BD31-4B8C-83A1-F6EECF244321}">
                <p14:modId xmlns:p14="http://schemas.microsoft.com/office/powerpoint/2010/main" val="332342801"/>
              </p:ext>
            </p:extLst>
          </p:nvPr>
        </p:nvGraphicFramePr>
        <p:xfrm>
          <a:off x="731838" y="1789113"/>
          <a:ext cx="6778625" cy="3789362"/>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 Placeholder 19">
            <a:extLst>
              <a:ext uri="{FF2B5EF4-FFF2-40B4-BE49-F238E27FC236}">
                <a16:creationId xmlns:a16="http://schemas.microsoft.com/office/drawing/2014/main" id="{2C71B6AB-2810-C202-948A-CF524E33EA7A}"/>
              </a:ext>
            </a:extLst>
          </p:cNvPr>
          <p:cNvSpPr>
            <a:spLocks noGrp="1"/>
          </p:cNvSpPr>
          <p:nvPr>
            <p:ph type="body" sz="quarter" idx="14"/>
          </p:nvPr>
        </p:nvSpPr>
        <p:spPr/>
        <p:txBody>
          <a:bodyPr>
            <a:normAutofit/>
          </a:bodyPr>
          <a:lstStyle/>
          <a:p>
            <a:r>
              <a:rPr lang="en-US" dirty="0"/>
              <a:t>Across the country, high-cost metro areas are seeing sharp declines in their child populations as families move to more affordable regions.</a:t>
            </a:r>
          </a:p>
          <a:p>
            <a:r>
              <a:rPr lang="en-US" dirty="0"/>
              <a:t>Although birth rates have declined across Virginia, Northern Virginia has seen the largest percentage drop in births over the past decade.</a:t>
            </a:r>
          </a:p>
          <a:p>
            <a:r>
              <a:rPr lang="en-US" dirty="0"/>
              <a:t>Declining youth populations in high-cost metro areas will eventually slow their labor force growth or cause it to shrink.</a:t>
            </a:r>
          </a:p>
        </p:txBody>
      </p:sp>
      <p:sp>
        <p:nvSpPr>
          <p:cNvPr id="8" name="Text Placeholder 7">
            <a:extLst>
              <a:ext uri="{FF2B5EF4-FFF2-40B4-BE49-F238E27FC236}">
                <a16:creationId xmlns:a16="http://schemas.microsoft.com/office/drawing/2014/main" id="{39D232FA-7362-8779-CA0B-264949DB5389}"/>
              </a:ext>
            </a:extLst>
          </p:cNvPr>
          <p:cNvSpPr>
            <a:spLocks noGrp="1"/>
          </p:cNvSpPr>
          <p:nvPr>
            <p:ph type="body" sz="quarter" idx="13"/>
          </p:nvPr>
        </p:nvSpPr>
        <p:spPr>
          <a:xfrm>
            <a:off x="731520" y="5788867"/>
            <a:ext cx="6778233" cy="262129"/>
          </a:xfrm>
        </p:spPr>
        <p:txBody>
          <a:bodyPr/>
          <a:lstStyle/>
          <a:p>
            <a:r>
              <a:rPr lang="en-US" dirty="0">
                <a:sym typeface="ITC Franklin Gothic Std Book"/>
              </a:rPr>
              <a:t>Change in population, under age 5, by VA MSA, source: Census Estimates</a:t>
            </a:r>
          </a:p>
        </p:txBody>
      </p:sp>
      <p:sp>
        <p:nvSpPr>
          <p:cNvPr id="4" name="Footer Placeholder 3">
            <a:extLst>
              <a:ext uri="{FF2B5EF4-FFF2-40B4-BE49-F238E27FC236}">
                <a16:creationId xmlns:a16="http://schemas.microsoft.com/office/drawing/2014/main" id="{B1D9C9A6-41BB-63D9-01CA-CFD6037F50CF}"/>
              </a:ext>
            </a:extLst>
          </p:cNvPr>
          <p:cNvSpPr>
            <a:spLocks noGrp="1"/>
          </p:cNvSpPr>
          <p:nvPr>
            <p:ph type="ftr" sz="quarter" idx="3"/>
          </p:nvPr>
        </p:nvSpPr>
        <p:spPr>
          <a:xfrm>
            <a:off x="8412480" y="6356350"/>
            <a:ext cx="2468880" cy="365125"/>
          </a:xfrm>
        </p:spPr>
        <p:txBody>
          <a:bodyPr/>
          <a:lstStyle/>
          <a:p>
            <a:r>
              <a:rPr lang="en-US"/>
              <a:t>COOPER CENTER | PUBLIC SERVICE</a:t>
            </a:r>
            <a:endParaRPr lang="en-US" dirty="0"/>
          </a:p>
        </p:txBody>
      </p:sp>
      <p:sp>
        <p:nvSpPr>
          <p:cNvPr id="5" name="Slide Number Placeholder 4">
            <a:extLst>
              <a:ext uri="{FF2B5EF4-FFF2-40B4-BE49-F238E27FC236}">
                <a16:creationId xmlns:a16="http://schemas.microsoft.com/office/drawing/2014/main" id="{EE41DE1F-E11A-59DF-F592-00196F7B8512}"/>
              </a:ext>
            </a:extLst>
          </p:cNvPr>
          <p:cNvSpPr>
            <a:spLocks noGrp="1"/>
          </p:cNvSpPr>
          <p:nvPr>
            <p:ph type="sldNum" sz="quarter" idx="4"/>
          </p:nvPr>
        </p:nvSpPr>
        <p:spPr>
          <a:xfrm>
            <a:off x="11009376" y="6373368"/>
            <a:ext cx="415135" cy="323950"/>
          </a:xfrm>
        </p:spPr>
        <p:txBody>
          <a:bodyPr/>
          <a:lstStyle/>
          <a:p>
            <a:fld id="{F2085B6F-5DD0-4AA7-A598-31079D007F56}" type="slidenum">
              <a:rPr lang="en-US" smtClean="0"/>
              <a:pPr/>
              <a:t>15</a:t>
            </a:fld>
            <a:endParaRPr lang="en-US" dirty="0"/>
          </a:p>
        </p:txBody>
      </p:sp>
    </p:spTree>
    <p:extLst>
      <p:ext uri="{BB962C8B-B14F-4D97-AF65-F5344CB8AC3E}">
        <p14:creationId xmlns:p14="http://schemas.microsoft.com/office/powerpoint/2010/main" val="4266552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9B90E-D1A2-AAC6-6C16-C43179D896CF}"/>
            </a:ext>
          </a:extLst>
        </p:cNvPr>
        <p:cNvGrpSpPr/>
        <p:nvPr/>
      </p:nvGrpSpPr>
      <p:grpSpPr>
        <a:xfrm>
          <a:off x="0" y="0"/>
          <a:ext cx="0" cy="0"/>
          <a:chOff x="0" y="0"/>
          <a:chExt cx="0" cy="0"/>
        </a:xfrm>
      </p:grpSpPr>
      <p:sp>
        <p:nvSpPr>
          <p:cNvPr id="18" name="Title 17">
            <a:extLst>
              <a:ext uri="{FF2B5EF4-FFF2-40B4-BE49-F238E27FC236}">
                <a16:creationId xmlns:a16="http://schemas.microsoft.com/office/drawing/2014/main" id="{C9499D57-115B-5F3F-F4FB-87FA19E8BBB6}"/>
              </a:ext>
            </a:extLst>
          </p:cNvPr>
          <p:cNvSpPr>
            <a:spLocks noGrp="1"/>
          </p:cNvSpPr>
          <p:nvPr>
            <p:ph type="title"/>
          </p:nvPr>
        </p:nvSpPr>
        <p:spPr/>
        <p:txBody>
          <a:bodyPr>
            <a:normAutofit fontScale="90000"/>
          </a:bodyPr>
          <a:lstStyle/>
          <a:p>
            <a:r>
              <a:rPr lang="en-US" dirty="0"/>
              <a:t>Homebuilding continued to rise in more affordable parts of Virginia in 2024</a:t>
            </a:r>
          </a:p>
        </p:txBody>
      </p:sp>
      <p:graphicFrame>
        <p:nvGraphicFramePr>
          <p:cNvPr id="3" name="Content Placeholder 2">
            <a:extLst>
              <a:ext uri="{FF2B5EF4-FFF2-40B4-BE49-F238E27FC236}">
                <a16:creationId xmlns:a16="http://schemas.microsoft.com/office/drawing/2014/main" id="{4F6E26A4-29C1-44B7-BCE4-8F77C3FCF8F4}"/>
              </a:ext>
            </a:extLst>
          </p:cNvPr>
          <p:cNvGraphicFramePr>
            <a:graphicFrameLocks noGrp="1"/>
          </p:cNvGraphicFramePr>
          <p:nvPr>
            <p:ph sz="quarter" idx="12"/>
            <p:extLst>
              <p:ext uri="{D42A27DB-BD31-4B8C-83A1-F6EECF244321}">
                <p14:modId xmlns:p14="http://schemas.microsoft.com/office/powerpoint/2010/main" val="75195920"/>
              </p:ext>
            </p:extLst>
          </p:nvPr>
        </p:nvGraphicFramePr>
        <p:xfrm>
          <a:off x="731838" y="1789113"/>
          <a:ext cx="6778625" cy="3789362"/>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 Placeholder 19">
            <a:extLst>
              <a:ext uri="{FF2B5EF4-FFF2-40B4-BE49-F238E27FC236}">
                <a16:creationId xmlns:a16="http://schemas.microsoft.com/office/drawing/2014/main" id="{1B68B880-F1B8-92DA-82B3-E41FF0BB070E}"/>
              </a:ext>
            </a:extLst>
          </p:cNvPr>
          <p:cNvSpPr>
            <a:spLocks noGrp="1"/>
          </p:cNvSpPr>
          <p:nvPr>
            <p:ph type="body" sz="quarter" idx="14"/>
          </p:nvPr>
        </p:nvSpPr>
        <p:spPr/>
        <p:txBody>
          <a:bodyPr/>
          <a:lstStyle/>
          <a:p>
            <a:r>
              <a:rPr lang="en-US" dirty="0"/>
              <a:t>In 2024, nearly 60 percent more homes were permitted for construction outside Virginia’s three largest metro areas than in 2019. </a:t>
            </a:r>
          </a:p>
          <a:p>
            <a:r>
              <a:rPr lang="en-US" dirty="0"/>
              <a:t>Despite the increase in new home construction, 2024 levels were below the 2000s average in every Virginia metro area except Winchester.</a:t>
            </a:r>
          </a:p>
          <a:p>
            <a:r>
              <a:rPr lang="en-US" dirty="0"/>
              <a:t>The loss of construction workers since the 2000s has made it difficult for many communities to increase the supply of homes. </a:t>
            </a:r>
          </a:p>
        </p:txBody>
      </p:sp>
      <p:sp>
        <p:nvSpPr>
          <p:cNvPr id="19" name="Text Placeholder 18">
            <a:extLst>
              <a:ext uri="{FF2B5EF4-FFF2-40B4-BE49-F238E27FC236}">
                <a16:creationId xmlns:a16="http://schemas.microsoft.com/office/drawing/2014/main" id="{375C1C57-7856-F36F-0073-08D34AA827EF}"/>
              </a:ext>
            </a:extLst>
          </p:cNvPr>
          <p:cNvSpPr>
            <a:spLocks noGrp="1"/>
          </p:cNvSpPr>
          <p:nvPr>
            <p:ph type="body" sz="quarter" idx="13"/>
          </p:nvPr>
        </p:nvSpPr>
        <p:spPr/>
        <p:txBody>
          <a:bodyPr/>
          <a:lstStyle/>
          <a:p>
            <a:r>
              <a:rPr lang="en-US" dirty="0"/>
              <a:t>Single family homes permitted for construction annually</a:t>
            </a:r>
            <a:r>
              <a:rPr lang="en-US" sz="1100" dirty="0"/>
              <a:t>, source: Census Building Permit Survey</a:t>
            </a:r>
          </a:p>
        </p:txBody>
      </p:sp>
      <p:sp>
        <p:nvSpPr>
          <p:cNvPr id="4" name="Footer Placeholder 3">
            <a:extLst>
              <a:ext uri="{FF2B5EF4-FFF2-40B4-BE49-F238E27FC236}">
                <a16:creationId xmlns:a16="http://schemas.microsoft.com/office/drawing/2014/main" id="{EE9C1268-9A2B-637F-1B41-5385D85E2B3F}"/>
              </a:ext>
            </a:extLst>
          </p:cNvPr>
          <p:cNvSpPr>
            <a:spLocks noGrp="1"/>
          </p:cNvSpPr>
          <p:nvPr>
            <p:ph type="ftr" sz="quarter" idx="3"/>
          </p:nvPr>
        </p:nvSpPr>
        <p:spPr>
          <a:xfrm>
            <a:off x="8412480" y="6356350"/>
            <a:ext cx="2468880" cy="365125"/>
          </a:xfrm>
        </p:spPr>
        <p:txBody>
          <a:bodyPr/>
          <a:lstStyle/>
          <a:p>
            <a:r>
              <a:rPr lang="en-US"/>
              <a:t>COOPER CENTER | PUBLIC SERVICE</a:t>
            </a:r>
            <a:endParaRPr lang="en-US" dirty="0"/>
          </a:p>
        </p:txBody>
      </p:sp>
      <p:sp>
        <p:nvSpPr>
          <p:cNvPr id="5" name="Slide Number Placeholder 4">
            <a:extLst>
              <a:ext uri="{FF2B5EF4-FFF2-40B4-BE49-F238E27FC236}">
                <a16:creationId xmlns:a16="http://schemas.microsoft.com/office/drawing/2014/main" id="{B39E081B-E92D-78BA-905B-37C184DB25FF}"/>
              </a:ext>
            </a:extLst>
          </p:cNvPr>
          <p:cNvSpPr>
            <a:spLocks noGrp="1"/>
          </p:cNvSpPr>
          <p:nvPr>
            <p:ph type="sldNum" sz="quarter" idx="4"/>
          </p:nvPr>
        </p:nvSpPr>
        <p:spPr>
          <a:xfrm>
            <a:off x="11009376" y="6373368"/>
            <a:ext cx="415135" cy="323950"/>
          </a:xfrm>
        </p:spPr>
        <p:txBody>
          <a:bodyPr/>
          <a:lstStyle/>
          <a:p>
            <a:fld id="{F2085B6F-5DD0-4AA7-A598-31079D007F56}" type="slidenum">
              <a:rPr lang="en-US" smtClean="0"/>
              <a:pPr/>
              <a:t>16</a:t>
            </a:fld>
            <a:endParaRPr lang="en-US" dirty="0"/>
          </a:p>
        </p:txBody>
      </p:sp>
    </p:spTree>
    <p:extLst>
      <p:ext uri="{BB962C8B-B14F-4D97-AF65-F5344CB8AC3E}">
        <p14:creationId xmlns:p14="http://schemas.microsoft.com/office/powerpoint/2010/main" val="1926872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71F7E-E733-FA65-40A9-98F45F995FA7}"/>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3DE37E86-87F9-1903-0220-2CF83CA766C5}"/>
              </a:ext>
            </a:extLst>
          </p:cNvPr>
          <p:cNvSpPr>
            <a:spLocks noGrp="1"/>
          </p:cNvSpPr>
          <p:nvPr>
            <p:ph type="title"/>
          </p:nvPr>
        </p:nvSpPr>
        <p:spPr>
          <a:xfrm>
            <a:off x="731520" y="409225"/>
            <a:ext cx="6778233" cy="922033"/>
          </a:xfrm>
        </p:spPr>
        <p:txBody>
          <a:bodyPr>
            <a:noAutofit/>
          </a:bodyPr>
          <a:lstStyle/>
          <a:p>
            <a:r>
              <a:rPr lang="en-US" sz="3200" dirty="0"/>
              <a:t>Since the pandemic, homebuilding has surged in states south of Virginia.</a:t>
            </a:r>
          </a:p>
        </p:txBody>
      </p:sp>
      <p:graphicFrame>
        <p:nvGraphicFramePr>
          <p:cNvPr id="13" name="Content Placeholder 12">
            <a:extLst>
              <a:ext uri="{FF2B5EF4-FFF2-40B4-BE49-F238E27FC236}">
                <a16:creationId xmlns:a16="http://schemas.microsoft.com/office/drawing/2014/main" id="{1ED93587-2E0D-3976-06B5-A0812590919F}"/>
              </a:ext>
            </a:extLst>
          </p:cNvPr>
          <p:cNvGraphicFramePr>
            <a:graphicFrameLocks noGrp="1"/>
          </p:cNvGraphicFramePr>
          <p:nvPr>
            <p:ph sz="quarter" idx="12"/>
            <p:extLst>
              <p:ext uri="{D42A27DB-BD31-4B8C-83A1-F6EECF244321}">
                <p14:modId xmlns:p14="http://schemas.microsoft.com/office/powerpoint/2010/main" val="2617818653"/>
              </p:ext>
            </p:extLst>
          </p:nvPr>
        </p:nvGraphicFramePr>
        <p:xfrm>
          <a:off x="731519" y="1700664"/>
          <a:ext cx="6866032" cy="3907790"/>
        </p:xfrm>
        <a:graphic>
          <a:graphicData uri="http://schemas.openxmlformats.org/drawingml/2006/table">
            <a:tbl>
              <a:tblPr>
                <a:tableStyleId>{5C22544A-7EE6-4342-B048-85BDC9FD1C3A}</a:tableStyleId>
              </a:tblPr>
              <a:tblGrid>
                <a:gridCol w="1554480">
                  <a:extLst>
                    <a:ext uri="{9D8B030D-6E8A-4147-A177-3AD203B41FA5}">
                      <a16:colId xmlns:a16="http://schemas.microsoft.com/office/drawing/2014/main" val="3292470684"/>
                    </a:ext>
                  </a:extLst>
                </a:gridCol>
                <a:gridCol w="822960">
                  <a:extLst>
                    <a:ext uri="{9D8B030D-6E8A-4147-A177-3AD203B41FA5}">
                      <a16:colId xmlns:a16="http://schemas.microsoft.com/office/drawing/2014/main" val="554271533"/>
                    </a:ext>
                  </a:extLst>
                </a:gridCol>
                <a:gridCol w="914400">
                  <a:extLst>
                    <a:ext uri="{9D8B030D-6E8A-4147-A177-3AD203B41FA5}">
                      <a16:colId xmlns:a16="http://schemas.microsoft.com/office/drawing/2014/main" val="3671706039"/>
                    </a:ext>
                  </a:extLst>
                </a:gridCol>
                <a:gridCol w="282352">
                  <a:extLst>
                    <a:ext uri="{9D8B030D-6E8A-4147-A177-3AD203B41FA5}">
                      <a16:colId xmlns:a16="http://schemas.microsoft.com/office/drawing/2014/main" val="1483863274"/>
                    </a:ext>
                  </a:extLst>
                </a:gridCol>
                <a:gridCol w="1554480">
                  <a:extLst>
                    <a:ext uri="{9D8B030D-6E8A-4147-A177-3AD203B41FA5}">
                      <a16:colId xmlns:a16="http://schemas.microsoft.com/office/drawing/2014/main" val="2182161739"/>
                    </a:ext>
                  </a:extLst>
                </a:gridCol>
                <a:gridCol w="822960">
                  <a:extLst>
                    <a:ext uri="{9D8B030D-6E8A-4147-A177-3AD203B41FA5}">
                      <a16:colId xmlns:a16="http://schemas.microsoft.com/office/drawing/2014/main" val="1884862289"/>
                    </a:ext>
                  </a:extLst>
                </a:gridCol>
                <a:gridCol w="914400">
                  <a:extLst>
                    <a:ext uri="{9D8B030D-6E8A-4147-A177-3AD203B41FA5}">
                      <a16:colId xmlns:a16="http://schemas.microsoft.com/office/drawing/2014/main" val="2082412572"/>
                    </a:ext>
                  </a:extLst>
                </a:gridCol>
              </a:tblGrid>
              <a:tr h="640080">
                <a:tc>
                  <a:txBody>
                    <a:bodyPr/>
                    <a:lstStyle/>
                    <a:p>
                      <a:pPr algn="l" fontAlgn="b">
                        <a:buNone/>
                      </a:pPr>
                      <a:r>
                        <a:rPr lang="en-US" sz="1150" u="none" strike="noStrike" dirty="0">
                          <a:solidFill>
                            <a:schemeClr val="bg1"/>
                          </a:solidFill>
                          <a:effectLst/>
                          <a:latin typeface="Segoe UI Semibold" panose="020B0702040204020203" pitchFamily="34" charset="0"/>
                          <a:cs typeface="Segoe UI Semibold" panose="020B0702040204020203" pitchFamily="34" charset="0"/>
                        </a:rPr>
                        <a:t>Virginia</a:t>
                      </a:r>
                      <a:endParaRPr lang="en-US" sz="1150" b="1" i="0" u="none" strike="noStrike" dirty="0">
                        <a:solidFill>
                          <a:schemeClr val="bg1"/>
                        </a:solidFill>
                        <a:effectLst/>
                        <a:latin typeface="Segoe UI Semibold" panose="020B0702040204020203" pitchFamily="34" charset="0"/>
                        <a:cs typeface="Segoe UI Semibold" panose="020B0702040204020203" pitchFamily="34" charset="0"/>
                      </a:endParaRPr>
                    </a:p>
                  </a:txBody>
                  <a:tcPr marT="6350" marB="0" anchor="ctr">
                    <a:solidFill>
                      <a:srgbClr val="232D4B"/>
                    </a:solidFill>
                  </a:tcPr>
                </a:tc>
                <a:tc>
                  <a:txBody>
                    <a:bodyPr/>
                    <a:lstStyle/>
                    <a:p>
                      <a:pPr algn="l" fontAlgn="b">
                        <a:buNone/>
                      </a:pPr>
                      <a:r>
                        <a:rPr lang="en-US" sz="1150" u="none" strike="noStrike" dirty="0">
                          <a:solidFill>
                            <a:schemeClr val="bg1"/>
                          </a:solidFill>
                          <a:effectLst/>
                          <a:latin typeface="Segoe UI Semibold" panose="020B0702040204020203" pitchFamily="34" charset="0"/>
                          <a:cs typeface="Segoe UI Semibold" panose="020B0702040204020203" pitchFamily="34" charset="0"/>
                        </a:rPr>
                        <a:t>2024 Permits Issued</a:t>
                      </a:r>
                      <a:endParaRPr lang="en-US" sz="1150" b="1" i="0" u="none" strike="noStrike" dirty="0">
                        <a:solidFill>
                          <a:schemeClr val="bg1"/>
                        </a:solidFill>
                        <a:effectLst/>
                        <a:latin typeface="Segoe UI Semibold" panose="020B0702040204020203" pitchFamily="34" charset="0"/>
                        <a:cs typeface="Segoe UI Semibold" panose="020B0702040204020203" pitchFamily="34" charset="0"/>
                      </a:endParaRPr>
                    </a:p>
                  </a:txBody>
                  <a:tcPr marT="6350" marB="0" anchor="ctr">
                    <a:solidFill>
                      <a:srgbClr val="232D4B"/>
                    </a:solidFill>
                  </a:tcPr>
                </a:tc>
                <a:tc>
                  <a:txBody>
                    <a:bodyPr/>
                    <a:lstStyle/>
                    <a:p>
                      <a:pPr algn="l" fontAlgn="b">
                        <a:buNone/>
                      </a:pPr>
                      <a:r>
                        <a:rPr lang="en-US" sz="1150" u="none" strike="noStrike" dirty="0">
                          <a:solidFill>
                            <a:schemeClr val="bg1"/>
                          </a:solidFill>
                          <a:effectLst/>
                          <a:latin typeface="Segoe UI Semibold" panose="020B0702040204020203" pitchFamily="34" charset="0"/>
                          <a:cs typeface="Segoe UI Semibold" panose="020B0702040204020203" pitchFamily="34" charset="0"/>
                        </a:rPr>
                        <a:t>Change in Permits Since 2019</a:t>
                      </a:r>
                      <a:endParaRPr lang="en-US" sz="1150" b="1" i="0" u="none" strike="noStrike" dirty="0">
                        <a:solidFill>
                          <a:schemeClr val="bg1"/>
                        </a:solidFill>
                        <a:effectLst/>
                        <a:latin typeface="Segoe UI Semibold" panose="020B0702040204020203" pitchFamily="34" charset="0"/>
                        <a:cs typeface="Segoe UI Semibold" panose="020B0702040204020203" pitchFamily="34" charset="0"/>
                      </a:endParaRPr>
                    </a:p>
                  </a:txBody>
                  <a:tcPr marT="6350" marB="0" anchor="ctr">
                    <a:lnR w="12700" cmpd="sng">
                      <a:noFill/>
                    </a:lnR>
                    <a:solidFill>
                      <a:srgbClr val="232D4B"/>
                    </a:solidFill>
                  </a:tcPr>
                </a:tc>
                <a:tc>
                  <a:txBody>
                    <a:bodyPr/>
                    <a:lstStyle/>
                    <a:p>
                      <a:pPr algn="l" fontAlgn="b">
                        <a:buNone/>
                      </a:pPr>
                      <a:endParaRPr lang="en-US" sz="1150" b="1" i="0" u="none" strike="noStrike" dirty="0">
                        <a:solidFill>
                          <a:schemeClr val="bg1"/>
                        </a:solidFill>
                        <a:effectLst/>
                        <a:latin typeface="Segoe UI Semibold" panose="020B0702040204020203" pitchFamily="34" charset="0"/>
                        <a:cs typeface="Segoe UI Semibold" panose="020B0702040204020203" pitchFamily="34" charset="0"/>
                      </a:endParaRPr>
                    </a:p>
                  </a:txBody>
                  <a:tcPr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buNone/>
                      </a:pPr>
                      <a:r>
                        <a:rPr lang="en-US" sz="1150" u="none" strike="noStrike" dirty="0">
                          <a:solidFill>
                            <a:schemeClr val="bg1"/>
                          </a:solidFill>
                          <a:effectLst/>
                          <a:latin typeface="Segoe UI Semibold" panose="020B0702040204020203" pitchFamily="34" charset="0"/>
                          <a:cs typeface="Segoe UI Semibold" panose="020B0702040204020203" pitchFamily="34" charset="0"/>
                        </a:rPr>
                        <a:t>Mid-Atlantic</a:t>
                      </a:r>
                      <a:endParaRPr lang="en-US" sz="1150" b="1" i="0" u="none" strike="noStrike" dirty="0">
                        <a:solidFill>
                          <a:schemeClr val="bg1"/>
                        </a:solidFill>
                        <a:effectLst/>
                        <a:latin typeface="Segoe UI Semibold" panose="020B0702040204020203" pitchFamily="34" charset="0"/>
                        <a:cs typeface="Segoe UI Semibold" panose="020B0702040204020203" pitchFamily="34" charset="0"/>
                      </a:endParaRPr>
                    </a:p>
                  </a:txBody>
                  <a:tcPr marT="6350" marB="0" anchor="ctr">
                    <a:lnL w="12700" cmpd="sng">
                      <a:noFill/>
                    </a:lnL>
                    <a:solidFill>
                      <a:srgbClr val="232D4B"/>
                    </a:solidFill>
                  </a:tcPr>
                </a:tc>
                <a:tc>
                  <a:txBody>
                    <a:bodyPr/>
                    <a:lstStyle/>
                    <a:p>
                      <a:pPr algn="l" fontAlgn="b">
                        <a:buNone/>
                      </a:pPr>
                      <a:r>
                        <a:rPr lang="en-US" sz="1150" u="none" strike="noStrike" dirty="0">
                          <a:solidFill>
                            <a:schemeClr val="bg1"/>
                          </a:solidFill>
                          <a:effectLst/>
                          <a:latin typeface="Segoe UI Semibold" panose="020B0702040204020203" pitchFamily="34" charset="0"/>
                          <a:cs typeface="Segoe UI Semibold" panose="020B0702040204020203" pitchFamily="34" charset="0"/>
                        </a:rPr>
                        <a:t>2024 Permits Issued</a:t>
                      </a:r>
                      <a:endParaRPr lang="en-US" sz="1150" b="1" i="0" u="none" strike="noStrike" dirty="0">
                        <a:solidFill>
                          <a:schemeClr val="bg1"/>
                        </a:solidFill>
                        <a:effectLst/>
                        <a:latin typeface="Segoe UI Semibold" panose="020B0702040204020203" pitchFamily="34" charset="0"/>
                        <a:cs typeface="Segoe UI Semibold" panose="020B0702040204020203" pitchFamily="34" charset="0"/>
                      </a:endParaRPr>
                    </a:p>
                  </a:txBody>
                  <a:tcPr marT="6350" marB="0" anchor="ctr">
                    <a:solidFill>
                      <a:srgbClr val="232D4B"/>
                    </a:solidFill>
                  </a:tcPr>
                </a:tc>
                <a:tc>
                  <a:txBody>
                    <a:bodyPr/>
                    <a:lstStyle/>
                    <a:p>
                      <a:pPr algn="l" fontAlgn="b">
                        <a:buNone/>
                      </a:pPr>
                      <a:r>
                        <a:rPr lang="en-US" sz="1150" u="none" strike="noStrike" dirty="0">
                          <a:solidFill>
                            <a:schemeClr val="bg1"/>
                          </a:solidFill>
                          <a:effectLst/>
                          <a:latin typeface="Segoe UI Semibold" panose="020B0702040204020203" pitchFamily="34" charset="0"/>
                          <a:cs typeface="Segoe UI Semibold" panose="020B0702040204020203" pitchFamily="34" charset="0"/>
                        </a:rPr>
                        <a:t>Change in Permits Since 2019</a:t>
                      </a:r>
                      <a:endParaRPr lang="en-US" sz="1150" b="1" i="0" u="none" strike="noStrike" dirty="0">
                        <a:solidFill>
                          <a:schemeClr val="bg1"/>
                        </a:solidFill>
                        <a:effectLst/>
                        <a:latin typeface="Segoe UI Semibold" panose="020B0702040204020203" pitchFamily="34" charset="0"/>
                        <a:cs typeface="Segoe UI Semibold" panose="020B0702040204020203" pitchFamily="34" charset="0"/>
                      </a:endParaRPr>
                    </a:p>
                  </a:txBody>
                  <a:tcPr marT="6350" marB="0" anchor="ctr">
                    <a:solidFill>
                      <a:srgbClr val="232D4B"/>
                    </a:solidFill>
                  </a:tcPr>
                </a:tc>
                <a:extLst>
                  <a:ext uri="{0D108BD9-81ED-4DB2-BD59-A6C34878D82A}">
                    <a16:rowId xmlns:a16="http://schemas.microsoft.com/office/drawing/2014/main" val="2488853977"/>
                  </a:ext>
                </a:extLst>
              </a:tr>
              <a:tr h="292608">
                <a:tc>
                  <a:txBody>
                    <a:bodyPr/>
                    <a:lstStyle/>
                    <a:p>
                      <a:pPr algn="l" fontAlgn="b">
                        <a:buNone/>
                      </a:pPr>
                      <a:r>
                        <a:rPr lang="en-US" sz="1100" u="none" strike="noStrike" dirty="0">
                          <a:effectLst/>
                          <a:latin typeface="Segoe UI Semibold" panose="020B0702040204020203" pitchFamily="34" charset="0"/>
                          <a:cs typeface="Segoe UI Semibold" panose="020B0702040204020203" pitchFamily="34" charset="0"/>
                        </a:rPr>
                        <a:t>Lynchburg  </a:t>
                      </a:r>
                      <a:endParaRPr lang="en-US" sz="11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T="6350" marB="0" anchor="ctr"/>
                </a:tc>
                <a:tc>
                  <a:txBody>
                    <a:bodyPr/>
                    <a:lstStyle/>
                    <a:p>
                      <a:pPr algn="l" fontAlgn="b">
                        <a:buNone/>
                      </a:pPr>
                      <a:r>
                        <a:rPr lang="en-US" sz="1100" u="none" strike="noStrike" dirty="0">
                          <a:effectLst/>
                          <a:latin typeface="Segoe UI" panose="020B0502040204020203" pitchFamily="34" charset="0"/>
                          <a:cs typeface="Segoe UI" panose="020B0502040204020203" pitchFamily="34" charset="0"/>
                        </a:rPr>
                        <a:t>967</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T="6350" marB="0" anchor="ctr"/>
                </a:tc>
                <a:tc>
                  <a:txBody>
                    <a:bodyPr/>
                    <a:lstStyle/>
                    <a:p>
                      <a:pPr algn="l" fontAlgn="b">
                        <a:buNone/>
                      </a:pPr>
                      <a:r>
                        <a:rPr lang="en-US" sz="1100" u="none" strike="noStrike" dirty="0">
                          <a:effectLst/>
                          <a:latin typeface="Segoe UI" panose="020B0502040204020203" pitchFamily="34" charset="0"/>
                          <a:cs typeface="Segoe UI" panose="020B0502040204020203" pitchFamily="34" charset="0"/>
                        </a:rPr>
                        <a:t>707</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T="6350" marB="0" anchor="ctr">
                    <a:lnR w="12700" cmpd="sng">
                      <a:noFill/>
                    </a:lnR>
                  </a:tcPr>
                </a:tc>
                <a:tc>
                  <a:txBody>
                    <a:bodyPr/>
                    <a:lstStyle/>
                    <a:p>
                      <a:pPr algn="l" fontAlgn="b">
                        <a:buNone/>
                      </a:pPr>
                      <a:endParaRPr lang="en-US" sz="11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buNone/>
                      </a:pPr>
                      <a:r>
                        <a:rPr lang="en-US" sz="1100" u="none" strike="noStrike" dirty="0">
                          <a:effectLst/>
                          <a:latin typeface="Segoe UI Semibold" panose="020B0702040204020203" pitchFamily="34" charset="0"/>
                          <a:cs typeface="Segoe UI Semibold" panose="020B0702040204020203" pitchFamily="34" charset="0"/>
                        </a:rPr>
                        <a:t>Wilmington,  NC </a:t>
                      </a:r>
                      <a:endParaRPr lang="en-US" sz="11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T="6350" marB="0" anchor="ctr">
                    <a:lnL w="12700" cmpd="sng">
                      <a:noFill/>
                    </a:lnL>
                  </a:tcPr>
                </a:tc>
                <a:tc>
                  <a:txBody>
                    <a:bodyPr/>
                    <a:lstStyle/>
                    <a:p>
                      <a:pPr algn="l" fontAlgn="b">
                        <a:buNone/>
                      </a:pPr>
                      <a:r>
                        <a:rPr lang="en-US" sz="1100" u="none" strike="noStrike" dirty="0">
                          <a:effectLst/>
                          <a:latin typeface="Segoe UI" panose="020B0502040204020203" pitchFamily="34" charset="0"/>
                          <a:cs typeface="Segoe UI" panose="020B0502040204020203" pitchFamily="34" charset="0"/>
                        </a:rPr>
                        <a:t>        7,263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T="6350" marB="0" anchor="ctr"/>
                </a:tc>
                <a:tc>
                  <a:txBody>
                    <a:bodyPr/>
                    <a:lstStyle/>
                    <a:p>
                      <a:pPr algn="l" fontAlgn="b">
                        <a:buNone/>
                      </a:pPr>
                      <a:r>
                        <a:rPr lang="en-US" sz="1100" u="none" strike="noStrike" dirty="0">
                          <a:effectLst/>
                          <a:latin typeface="Segoe UI" panose="020B0502040204020203" pitchFamily="34" charset="0"/>
                          <a:cs typeface="Segoe UI" panose="020B0502040204020203" pitchFamily="34" charset="0"/>
                        </a:rPr>
                        <a:t>         5,313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T="6350" marB="0" anchor="ctr"/>
                </a:tc>
                <a:extLst>
                  <a:ext uri="{0D108BD9-81ED-4DB2-BD59-A6C34878D82A}">
                    <a16:rowId xmlns:a16="http://schemas.microsoft.com/office/drawing/2014/main" val="1330711593"/>
                  </a:ext>
                </a:extLst>
              </a:tr>
              <a:tr h="292608">
                <a:tc>
                  <a:txBody>
                    <a:bodyPr/>
                    <a:lstStyle/>
                    <a:p>
                      <a:pPr algn="l" fontAlgn="b">
                        <a:buNone/>
                      </a:pPr>
                      <a:r>
                        <a:rPr lang="en-US" sz="1100" u="none" strike="noStrike" dirty="0">
                          <a:effectLst/>
                          <a:latin typeface="Segoe UI Semibold" panose="020B0702040204020203" pitchFamily="34" charset="0"/>
                          <a:cs typeface="Segoe UI Semibold" panose="020B0702040204020203" pitchFamily="34" charset="0"/>
                        </a:rPr>
                        <a:t>Richmond  </a:t>
                      </a:r>
                      <a:endParaRPr lang="en-US" sz="11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T="6350" marB="0" anchor="ctr"/>
                </a:tc>
                <a:tc>
                  <a:txBody>
                    <a:bodyPr/>
                    <a:lstStyle/>
                    <a:p>
                      <a:pPr algn="l" fontAlgn="b">
                        <a:buNone/>
                      </a:pPr>
                      <a:r>
                        <a:rPr lang="en-US" sz="1100" u="none" strike="noStrike" dirty="0">
                          <a:effectLst/>
                          <a:latin typeface="Segoe UI" panose="020B0502040204020203" pitchFamily="34" charset="0"/>
                          <a:cs typeface="Segoe UI" panose="020B0502040204020203" pitchFamily="34" charset="0"/>
                        </a:rPr>
                        <a:t>5,023</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T="6350" marB="0" anchor="ctr"/>
                </a:tc>
                <a:tc>
                  <a:txBody>
                    <a:bodyPr/>
                    <a:lstStyle/>
                    <a:p>
                      <a:pPr algn="l" fontAlgn="b">
                        <a:buNone/>
                      </a:pPr>
                      <a:r>
                        <a:rPr lang="en-US" sz="1100" u="none" strike="noStrike" dirty="0">
                          <a:effectLst/>
                          <a:latin typeface="Segoe UI" panose="020B0502040204020203" pitchFamily="34" charset="0"/>
                          <a:cs typeface="Segoe UI" panose="020B0502040204020203" pitchFamily="34" charset="0"/>
                        </a:rPr>
                        <a:t>542</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T="6350" marB="0" anchor="ctr">
                    <a:lnR w="12700" cmpd="sng">
                      <a:noFill/>
                    </a:lnR>
                  </a:tcPr>
                </a:tc>
                <a:tc>
                  <a:txBody>
                    <a:bodyPr/>
                    <a:lstStyle/>
                    <a:p>
                      <a:pPr algn="l" fontAlgn="b">
                        <a:buNone/>
                      </a:pPr>
                      <a:endParaRPr lang="en-US" sz="11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buNone/>
                      </a:pPr>
                      <a:r>
                        <a:rPr lang="en-US" sz="1100" u="none" strike="noStrike" dirty="0">
                          <a:effectLst/>
                          <a:latin typeface="Segoe UI Semibold" panose="020B0702040204020203" pitchFamily="34" charset="0"/>
                          <a:cs typeface="Segoe UI Semibold" panose="020B0702040204020203" pitchFamily="34" charset="0"/>
                        </a:rPr>
                        <a:t>Charlotte, NC</a:t>
                      </a:r>
                      <a:endParaRPr lang="en-US" sz="11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T="6350" marB="0" anchor="ctr">
                    <a:lnL w="12700" cmpd="sng">
                      <a:noFill/>
                    </a:lnL>
                  </a:tcPr>
                </a:tc>
                <a:tc>
                  <a:txBody>
                    <a:bodyPr/>
                    <a:lstStyle/>
                    <a:p>
                      <a:pPr algn="l" fontAlgn="b">
                        <a:buNone/>
                      </a:pPr>
                      <a:r>
                        <a:rPr lang="en-US" sz="1100" u="none" strike="noStrike" dirty="0">
                          <a:effectLst/>
                          <a:latin typeface="Segoe UI" panose="020B0502040204020203" pitchFamily="34" charset="0"/>
                          <a:cs typeface="Segoe UI" panose="020B0502040204020203" pitchFamily="34" charset="0"/>
                        </a:rPr>
                        <a:t>      18,954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T="6350" marB="0" anchor="ctr"/>
                </a:tc>
                <a:tc>
                  <a:txBody>
                    <a:bodyPr/>
                    <a:lstStyle/>
                    <a:p>
                      <a:pPr algn="l" fontAlgn="b">
                        <a:buNone/>
                      </a:pPr>
                      <a:r>
                        <a:rPr lang="en-US" sz="1100" u="none" strike="noStrike" dirty="0">
                          <a:effectLst/>
                          <a:latin typeface="Segoe UI" panose="020B0502040204020203" pitchFamily="34" charset="0"/>
                          <a:cs typeface="Segoe UI" panose="020B0502040204020203" pitchFamily="34" charset="0"/>
                        </a:rPr>
                        <a:t>         2,701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T="6350" marB="0" anchor="ctr"/>
                </a:tc>
                <a:extLst>
                  <a:ext uri="{0D108BD9-81ED-4DB2-BD59-A6C34878D82A}">
                    <a16:rowId xmlns:a16="http://schemas.microsoft.com/office/drawing/2014/main" val="4155915961"/>
                  </a:ext>
                </a:extLst>
              </a:tr>
              <a:tr h="292608">
                <a:tc>
                  <a:txBody>
                    <a:bodyPr/>
                    <a:lstStyle/>
                    <a:p>
                      <a:pPr algn="l" fontAlgn="b">
                        <a:buNone/>
                      </a:pPr>
                      <a:r>
                        <a:rPr lang="en-US" sz="1100" u="none" strike="noStrike" dirty="0">
                          <a:effectLst/>
                          <a:latin typeface="Segoe UI Semibold" panose="020B0702040204020203" pitchFamily="34" charset="0"/>
                          <a:cs typeface="Segoe UI Semibold" panose="020B0702040204020203" pitchFamily="34" charset="0"/>
                        </a:rPr>
                        <a:t>Winchester  </a:t>
                      </a:r>
                      <a:endParaRPr lang="en-US" sz="11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T="6350" marB="0" anchor="ctr"/>
                </a:tc>
                <a:tc>
                  <a:txBody>
                    <a:bodyPr/>
                    <a:lstStyle/>
                    <a:p>
                      <a:pPr algn="l" fontAlgn="b">
                        <a:buNone/>
                      </a:pPr>
                      <a:r>
                        <a:rPr lang="en-US" sz="1100" u="none" strike="noStrike" dirty="0">
                          <a:effectLst/>
                          <a:latin typeface="Segoe UI" panose="020B0502040204020203" pitchFamily="34" charset="0"/>
                          <a:cs typeface="Segoe UI" panose="020B0502040204020203" pitchFamily="34" charset="0"/>
                        </a:rPr>
                        <a:t>1,031</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T="6350" marB="0" anchor="ctr"/>
                </a:tc>
                <a:tc>
                  <a:txBody>
                    <a:bodyPr/>
                    <a:lstStyle/>
                    <a:p>
                      <a:pPr algn="l" fontAlgn="b">
                        <a:buNone/>
                      </a:pPr>
                      <a:r>
                        <a:rPr lang="en-US" sz="1100" u="none" strike="noStrike" dirty="0">
                          <a:effectLst/>
                          <a:latin typeface="Segoe UI" panose="020B0502040204020203" pitchFamily="34" charset="0"/>
                          <a:cs typeface="Segoe UI" panose="020B0502040204020203" pitchFamily="34" charset="0"/>
                        </a:rPr>
                        <a:t>312</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T="6350" marB="0" anchor="ctr">
                    <a:lnR w="12700" cmpd="sng">
                      <a:noFill/>
                    </a:lnR>
                  </a:tcPr>
                </a:tc>
                <a:tc>
                  <a:txBody>
                    <a:bodyPr/>
                    <a:lstStyle/>
                    <a:p>
                      <a:pPr algn="l" fontAlgn="b">
                        <a:buNone/>
                      </a:pPr>
                      <a:endParaRPr lang="en-US" sz="11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buNone/>
                      </a:pPr>
                      <a:r>
                        <a:rPr lang="en-US" sz="1100" u="none" strike="noStrike" dirty="0">
                          <a:effectLst/>
                          <a:latin typeface="Segoe UI Semibold" panose="020B0702040204020203" pitchFamily="34" charset="0"/>
                          <a:cs typeface="Segoe UI Semibold" panose="020B0702040204020203" pitchFamily="34" charset="0"/>
                        </a:rPr>
                        <a:t>Greenville, SC </a:t>
                      </a:r>
                      <a:endParaRPr lang="en-US" sz="11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T="6350" marB="0" anchor="ctr">
                    <a:lnL w="12700" cmpd="sng">
                      <a:noFill/>
                    </a:lnL>
                  </a:tcPr>
                </a:tc>
                <a:tc>
                  <a:txBody>
                    <a:bodyPr/>
                    <a:lstStyle/>
                    <a:p>
                      <a:pPr algn="l" fontAlgn="b">
                        <a:buNone/>
                      </a:pPr>
                      <a:r>
                        <a:rPr lang="en-US" sz="1100" u="none" strike="noStrike" dirty="0">
                          <a:effectLst/>
                          <a:latin typeface="Segoe UI" panose="020B0502040204020203" pitchFamily="34" charset="0"/>
                          <a:cs typeface="Segoe UI" panose="020B0502040204020203" pitchFamily="34" charset="0"/>
                        </a:rPr>
                        <a:t>        7,826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T="6350" marB="0" anchor="ctr"/>
                </a:tc>
                <a:tc>
                  <a:txBody>
                    <a:bodyPr/>
                    <a:lstStyle/>
                    <a:p>
                      <a:pPr algn="l" fontAlgn="b">
                        <a:buNone/>
                      </a:pPr>
                      <a:r>
                        <a:rPr lang="en-US" sz="1100" u="none" strike="noStrike" dirty="0">
                          <a:effectLst/>
                          <a:latin typeface="Segoe UI" panose="020B0502040204020203" pitchFamily="34" charset="0"/>
                          <a:cs typeface="Segoe UI" panose="020B0502040204020203" pitchFamily="34" charset="0"/>
                        </a:rPr>
                        <a:t>         2,441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T="6350" marB="0" anchor="ctr"/>
                </a:tc>
                <a:extLst>
                  <a:ext uri="{0D108BD9-81ED-4DB2-BD59-A6C34878D82A}">
                    <a16:rowId xmlns:a16="http://schemas.microsoft.com/office/drawing/2014/main" val="74987547"/>
                  </a:ext>
                </a:extLst>
              </a:tr>
              <a:tr h="292608">
                <a:tc>
                  <a:txBody>
                    <a:bodyPr/>
                    <a:lstStyle/>
                    <a:p>
                      <a:pPr algn="l" fontAlgn="b">
                        <a:buNone/>
                      </a:pPr>
                      <a:r>
                        <a:rPr lang="en-US" sz="1100" u="none" strike="noStrike" dirty="0">
                          <a:effectLst/>
                          <a:latin typeface="Segoe UI Semibold" panose="020B0702040204020203" pitchFamily="34" charset="0"/>
                          <a:cs typeface="Segoe UI Semibold" panose="020B0702040204020203" pitchFamily="34" charset="0"/>
                        </a:rPr>
                        <a:t>Harrisonburg  </a:t>
                      </a:r>
                      <a:endParaRPr lang="en-US" sz="11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T="6350" marB="0" anchor="ctr"/>
                </a:tc>
                <a:tc>
                  <a:txBody>
                    <a:bodyPr/>
                    <a:lstStyle/>
                    <a:p>
                      <a:pPr algn="l" fontAlgn="b">
                        <a:buNone/>
                      </a:pPr>
                      <a:r>
                        <a:rPr lang="en-US" sz="1100" u="none" strike="noStrike" dirty="0">
                          <a:effectLst/>
                          <a:latin typeface="Segoe UI" panose="020B0502040204020203" pitchFamily="34" charset="0"/>
                          <a:cs typeface="Segoe UI" panose="020B0502040204020203" pitchFamily="34" charset="0"/>
                        </a:rPr>
                        <a:t>629</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T="6350" marB="0" anchor="ctr"/>
                </a:tc>
                <a:tc>
                  <a:txBody>
                    <a:bodyPr/>
                    <a:lstStyle/>
                    <a:p>
                      <a:pPr algn="l" fontAlgn="b">
                        <a:buNone/>
                      </a:pPr>
                      <a:r>
                        <a:rPr lang="en-US" sz="1100" u="none" strike="noStrike" dirty="0">
                          <a:effectLst/>
                          <a:latin typeface="Segoe UI" panose="020B0502040204020203" pitchFamily="34" charset="0"/>
                          <a:cs typeface="Segoe UI" panose="020B0502040204020203" pitchFamily="34" charset="0"/>
                        </a:rPr>
                        <a:t>268</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T="6350" marB="0" anchor="ctr">
                    <a:lnR w="12700" cmpd="sng">
                      <a:noFill/>
                    </a:lnR>
                  </a:tcPr>
                </a:tc>
                <a:tc>
                  <a:txBody>
                    <a:bodyPr/>
                    <a:lstStyle/>
                    <a:p>
                      <a:pPr algn="l" fontAlgn="b">
                        <a:buNone/>
                      </a:pPr>
                      <a:endParaRPr lang="en-US" sz="11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buNone/>
                      </a:pPr>
                      <a:r>
                        <a:rPr lang="en-US" sz="1100" u="none" strike="noStrike" dirty="0">
                          <a:effectLst/>
                          <a:latin typeface="Segoe UI Semibold" panose="020B0702040204020203" pitchFamily="34" charset="0"/>
                          <a:cs typeface="Segoe UI Semibold" panose="020B0702040204020203" pitchFamily="34" charset="0"/>
                        </a:rPr>
                        <a:t>Raleigh,  NC </a:t>
                      </a:r>
                      <a:endParaRPr lang="en-US" sz="11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T="6350" marB="0" anchor="ctr">
                    <a:lnL w="12700" cmpd="sng">
                      <a:noFill/>
                    </a:lnL>
                  </a:tcPr>
                </a:tc>
                <a:tc>
                  <a:txBody>
                    <a:bodyPr/>
                    <a:lstStyle/>
                    <a:p>
                      <a:pPr algn="l" fontAlgn="b">
                        <a:buNone/>
                      </a:pPr>
                      <a:r>
                        <a:rPr lang="en-US" sz="1100" u="none" strike="noStrike" dirty="0">
                          <a:effectLst/>
                          <a:latin typeface="Segoe UI" panose="020B0502040204020203" pitchFamily="34" charset="0"/>
                          <a:cs typeface="Segoe UI" panose="020B0502040204020203" pitchFamily="34" charset="0"/>
                        </a:rPr>
                        <a:t>      12,277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T="6350" marB="0" anchor="ctr"/>
                </a:tc>
                <a:tc>
                  <a:txBody>
                    <a:bodyPr/>
                    <a:lstStyle/>
                    <a:p>
                      <a:pPr algn="l" fontAlgn="b">
                        <a:buNone/>
                      </a:pPr>
                      <a:r>
                        <a:rPr lang="en-US" sz="1100" u="none" strike="noStrike" dirty="0">
                          <a:effectLst/>
                          <a:latin typeface="Segoe UI" panose="020B0502040204020203" pitchFamily="34" charset="0"/>
                          <a:cs typeface="Segoe UI" panose="020B0502040204020203" pitchFamily="34" charset="0"/>
                        </a:rPr>
                        <a:t>         2,235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T="6350" marB="0" anchor="ctr"/>
                </a:tc>
                <a:extLst>
                  <a:ext uri="{0D108BD9-81ED-4DB2-BD59-A6C34878D82A}">
                    <a16:rowId xmlns:a16="http://schemas.microsoft.com/office/drawing/2014/main" val="2742701726"/>
                  </a:ext>
                </a:extLst>
              </a:tr>
              <a:tr h="292608">
                <a:tc>
                  <a:txBody>
                    <a:bodyPr/>
                    <a:lstStyle/>
                    <a:p>
                      <a:pPr algn="l" fontAlgn="b">
                        <a:buNone/>
                      </a:pPr>
                      <a:r>
                        <a:rPr lang="en-US" sz="1100" u="none" strike="noStrike" dirty="0">
                          <a:effectLst/>
                          <a:latin typeface="Segoe UI Semibold" panose="020B0702040204020203" pitchFamily="34" charset="0"/>
                          <a:cs typeface="Segoe UI Semibold" panose="020B0702040204020203" pitchFamily="34" charset="0"/>
                        </a:rPr>
                        <a:t>Bristol </a:t>
                      </a:r>
                      <a:endParaRPr lang="en-US" sz="11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T="6350" marB="0" anchor="ctr"/>
                </a:tc>
                <a:tc>
                  <a:txBody>
                    <a:bodyPr/>
                    <a:lstStyle/>
                    <a:p>
                      <a:pPr algn="l" fontAlgn="b">
                        <a:buNone/>
                      </a:pPr>
                      <a:r>
                        <a:rPr lang="en-US" sz="1100" u="none" strike="noStrike" dirty="0">
                          <a:effectLst/>
                          <a:latin typeface="Segoe UI" panose="020B0502040204020203" pitchFamily="34" charset="0"/>
                          <a:cs typeface="Segoe UI" panose="020B0502040204020203" pitchFamily="34" charset="0"/>
                        </a:rPr>
                        <a:t>701</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T="6350" marB="0" anchor="ctr"/>
                </a:tc>
                <a:tc>
                  <a:txBody>
                    <a:bodyPr/>
                    <a:lstStyle/>
                    <a:p>
                      <a:pPr algn="l" fontAlgn="b">
                        <a:buNone/>
                      </a:pPr>
                      <a:r>
                        <a:rPr lang="en-US" sz="1100" u="none" strike="noStrike" dirty="0">
                          <a:effectLst/>
                          <a:latin typeface="Segoe UI" panose="020B0502040204020203" pitchFamily="34" charset="0"/>
                          <a:cs typeface="Segoe UI" panose="020B0502040204020203" pitchFamily="34" charset="0"/>
                        </a:rPr>
                        <a:t>248</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T="6350" marB="0" anchor="ctr">
                    <a:lnR w="12700" cmpd="sng">
                      <a:noFill/>
                    </a:lnR>
                  </a:tcPr>
                </a:tc>
                <a:tc>
                  <a:txBody>
                    <a:bodyPr/>
                    <a:lstStyle/>
                    <a:p>
                      <a:pPr algn="l" fontAlgn="b">
                        <a:buNone/>
                      </a:pPr>
                      <a:endParaRPr lang="en-US" sz="11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buNone/>
                      </a:pPr>
                      <a:r>
                        <a:rPr lang="en-US" sz="1100" u="none" strike="noStrike" dirty="0">
                          <a:effectLst/>
                          <a:latin typeface="Segoe UI Semibold" panose="020B0702040204020203" pitchFamily="34" charset="0"/>
                          <a:cs typeface="Segoe UI Semibold" panose="020B0702040204020203" pitchFamily="34" charset="0"/>
                        </a:rPr>
                        <a:t>Charleston,  SC </a:t>
                      </a:r>
                      <a:endParaRPr lang="en-US" sz="11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T="6350" marB="0" anchor="ctr">
                    <a:lnL w="12700" cmpd="sng">
                      <a:noFill/>
                    </a:lnL>
                  </a:tcPr>
                </a:tc>
                <a:tc>
                  <a:txBody>
                    <a:bodyPr/>
                    <a:lstStyle/>
                    <a:p>
                      <a:pPr algn="l" fontAlgn="b">
                        <a:buNone/>
                      </a:pPr>
                      <a:r>
                        <a:rPr lang="en-US" sz="1100" u="none" strike="noStrike" dirty="0">
                          <a:effectLst/>
                          <a:latin typeface="Segoe UI" panose="020B0502040204020203" pitchFamily="34" charset="0"/>
                          <a:cs typeface="Segoe UI" panose="020B0502040204020203" pitchFamily="34" charset="0"/>
                        </a:rPr>
                        <a:t>        6,817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T="6350" marB="0" anchor="ctr"/>
                </a:tc>
                <a:tc>
                  <a:txBody>
                    <a:bodyPr/>
                    <a:lstStyle/>
                    <a:p>
                      <a:pPr algn="l" fontAlgn="b">
                        <a:buNone/>
                      </a:pPr>
                      <a:r>
                        <a:rPr lang="en-US" sz="1100" u="none" strike="noStrike" dirty="0">
                          <a:effectLst/>
                          <a:latin typeface="Segoe UI" panose="020B0502040204020203" pitchFamily="34" charset="0"/>
                          <a:cs typeface="Segoe UI" panose="020B0502040204020203" pitchFamily="34" charset="0"/>
                        </a:rPr>
                        <a:t>         2,059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T="6350" marB="0" anchor="ctr"/>
                </a:tc>
                <a:extLst>
                  <a:ext uri="{0D108BD9-81ED-4DB2-BD59-A6C34878D82A}">
                    <a16:rowId xmlns:a16="http://schemas.microsoft.com/office/drawing/2014/main" val="3626193065"/>
                  </a:ext>
                </a:extLst>
              </a:tr>
              <a:tr h="292608">
                <a:tc>
                  <a:txBody>
                    <a:bodyPr/>
                    <a:lstStyle/>
                    <a:p>
                      <a:pPr algn="l" fontAlgn="b">
                        <a:buNone/>
                      </a:pPr>
                      <a:r>
                        <a:rPr lang="en-US" sz="1100" u="none" strike="noStrike" dirty="0">
                          <a:effectLst/>
                          <a:latin typeface="Segoe UI Semibold" panose="020B0702040204020203" pitchFamily="34" charset="0"/>
                          <a:cs typeface="Segoe UI Semibold" panose="020B0702040204020203" pitchFamily="34" charset="0"/>
                        </a:rPr>
                        <a:t>Staunton</a:t>
                      </a:r>
                      <a:endParaRPr lang="en-US" sz="11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T="6350" marB="0" anchor="ctr"/>
                </a:tc>
                <a:tc>
                  <a:txBody>
                    <a:bodyPr/>
                    <a:lstStyle/>
                    <a:p>
                      <a:pPr algn="l" fontAlgn="b">
                        <a:buNone/>
                      </a:pPr>
                      <a:r>
                        <a:rPr lang="en-US" sz="1100" u="none" strike="noStrike" dirty="0">
                          <a:effectLst/>
                          <a:latin typeface="Segoe UI" panose="020B0502040204020203" pitchFamily="34" charset="0"/>
                          <a:cs typeface="Segoe UI" panose="020B0502040204020203" pitchFamily="34" charset="0"/>
                        </a:rPr>
                        <a:t>481</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T="6350" marB="0" anchor="ctr"/>
                </a:tc>
                <a:tc>
                  <a:txBody>
                    <a:bodyPr/>
                    <a:lstStyle/>
                    <a:p>
                      <a:pPr algn="l" fontAlgn="b">
                        <a:buNone/>
                      </a:pPr>
                      <a:r>
                        <a:rPr lang="en-US" sz="1100" u="none" strike="noStrike" dirty="0">
                          <a:effectLst/>
                          <a:latin typeface="Segoe UI" panose="020B0502040204020203" pitchFamily="34" charset="0"/>
                          <a:cs typeface="Segoe UI" panose="020B0502040204020203" pitchFamily="34" charset="0"/>
                        </a:rPr>
                        <a:t>169</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T="6350" marB="0" anchor="ctr">
                    <a:lnR w="12700" cmpd="sng">
                      <a:noFill/>
                    </a:lnR>
                  </a:tcPr>
                </a:tc>
                <a:tc>
                  <a:txBody>
                    <a:bodyPr/>
                    <a:lstStyle/>
                    <a:p>
                      <a:pPr algn="l" fontAlgn="b">
                        <a:buNone/>
                      </a:pPr>
                      <a:endParaRPr lang="en-US" sz="11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buNone/>
                      </a:pPr>
                      <a:r>
                        <a:rPr lang="en-US" sz="1100" u="none" strike="noStrike" dirty="0">
                          <a:effectLst/>
                          <a:latin typeface="Segoe UI Semibold" panose="020B0702040204020203" pitchFamily="34" charset="0"/>
                          <a:cs typeface="Segoe UI Semibold" panose="020B0702040204020203" pitchFamily="34" charset="0"/>
                        </a:rPr>
                        <a:t>Knoxville, TN </a:t>
                      </a:r>
                      <a:endParaRPr lang="en-US" sz="11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T="6350" marB="0" anchor="ctr">
                    <a:lnL w="12700" cmpd="sng">
                      <a:noFill/>
                    </a:lnL>
                  </a:tcPr>
                </a:tc>
                <a:tc>
                  <a:txBody>
                    <a:bodyPr/>
                    <a:lstStyle/>
                    <a:p>
                      <a:pPr algn="l" fontAlgn="b">
                        <a:buNone/>
                      </a:pPr>
                      <a:r>
                        <a:rPr lang="en-US" sz="1100" u="none" strike="noStrike" dirty="0">
                          <a:effectLst/>
                          <a:latin typeface="Segoe UI" panose="020B0502040204020203" pitchFamily="34" charset="0"/>
                          <a:cs typeface="Segoe UI" panose="020B0502040204020203" pitchFamily="34" charset="0"/>
                        </a:rPr>
                        <a:t>        4,845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T="6350" marB="0" anchor="ctr"/>
                </a:tc>
                <a:tc>
                  <a:txBody>
                    <a:bodyPr/>
                    <a:lstStyle/>
                    <a:p>
                      <a:pPr algn="l" fontAlgn="b">
                        <a:buNone/>
                      </a:pPr>
                      <a:r>
                        <a:rPr lang="en-US" sz="1100" u="none" strike="noStrike" dirty="0">
                          <a:effectLst/>
                          <a:latin typeface="Segoe UI" panose="020B0502040204020203" pitchFamily="34" charset="0"/>
                          <a:cs typeface="Segoe UI" panose="020B0502040204020203" pitchFamily="34" charset="0"/>
                        </a:rPr>
                        <a:t>         1,860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T="6350" marB="0" anchor="ctr"/>
                </a:tc>
                <a:extLst>
                  <a:ext uri="{0D108BD9-81ED-4DB2-BD59-A6C34878D82A}">
                    <a16:rowId xmlns:a16="http://schemas.microsoft.com/office/drawing/2014/main" val="950175054"/>
                  </a:ext>
                </a:extLst>
              </a:tr>
              <a:tr h="292608">
                <a:tc>
                  <a:txBody>
                    <a:bodyPr/>
                    <a:lstStyle/>
                    <a:p>
                      <a:pPr algn="l" fontAlgn="b">
                        <a:buNone/>
                      </a:pPr>
                      <a:r>
                        <a:rPr lang="en-US" sz="1100" u="none" strike="noStrike" dirty="0">
                          <a:effectLst/>
                          <a:latin typeface="Segoe UI Semibold" panose="020B0702040204020203" pitchFamily="34" charset="0"/>
                          <a:cs typeface="Segoe UI Semibold" panose="020B0702040204020203" pitchFamily="34" charset="0"/>
                        </a:rPr>
                        <a:t>Blacksburg</a:t>
                      </a:r>
                      <a:endParaRPr lang="en-US" sz="11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T="6350" marB="0" anchor="ctr"/>
                </a:tc>
                <a:tc>
                  <a:txBody>
                    <a:bodyPr/>
                    <a:lstStyle/>
                    <a:p>
                      <a:pPr algn="l" fontAlgn="b">
                        <a:buNone/>
                      </a:pPr>
                      <a:r>
                        <a:rPr lang="en-US" sz="1100" u="none" strike="noStrike" dirty="0">
                          <a:effectLst/>
                          <a:latin typeface="Segoe UI" panose="020B0502040204020203" pitchFamily="34" charset="0"/>
                          <a:cs typeface="Segoe UI" panose="020B0502040204020203" pitchFamily="34" charset="0"/>
                        </a:rPr>
                        <a:t>481</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T="6350" marB="0" anchor="ctr"/>
                </a:tc>
                <a:tc>
                  <a:txBody>
                    <a:bodyPr/>
                    <a:lstStyle/>
                    <a:p>
                      <a:pPr algn="l" fontAlgn="b">
                        <a:buNone/>
                      </a:pPr>
                      <a:r>
                        <a:rPr lang="en-US" sz="1100" u="none" strike="noStrike" dirty="0">
                          <a:effectLst/>
                          <a:latin typeface="Segoe UI" panose="020B0502040204020203" pitchFamily="34" charset="0"/>
                          <a:cs typeface="Segoe UI" panose="020B0502040204020203" pitchFamily="34" charset="0"/>
                        </a:rPr>
                        <a:t>128</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T="6350" marB="0" anchor="ctr">
                    <a:lnR w="12700" cmpd="sng">
                      <a:noFill/>
                    </a:lnR>
                  </a:tcPr>
                </a:tc>
                <a:tc>
                  <a:txBody>
                    <a:bodyPr/>
                    <a:lstStyle/>
                    <a:p>
                      <a:pPr algn="l" fontAlgn="b">
                        <a:buNone/>
                      </a:pPr>
                      <a:endParaRPr lang="en-US" sz="11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buNone/>
                      </a:pPr>
                      <a:r>
                        <a:rPr lang="en-US" sz="1100" u="none" strike="noStrike" dirty="0">
                          <a:effectLst/>
                          <a:latin typeface="Segoe UI Semibold" panose="020B0702040204020203" pitchFamily="34" charset="0"/>
                          <a:cs typeface="Segoe UI Semibold" panose="020B0702040204020203" pitchFamily="34" charset="0"/>
                        </a:rPr>
                        <a:t>Hickory,  NC </a:t>
                      </a:r>
                      <a:endParaRPr lang="en-US" sz="11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T="6350" marB="0" anchor="ctr">
                    <a:lnL w="12700" cmpd="sng">
                      <a:noFill/>
                    </a:lnL>
                  </a:tcPr>
                </a:tc>
                <a:tc>
                  <a:txBody>
                    <a:bodyPr/>
                    <a:lstStyle/>
                    <a:p>
                      <a:pPr algn="l" fontAlgn="b">
                        <a:buNone/>
                      </a:pPr>
                      <a:r>
                        <a:rPr lang="en-US" sz="1100" u="none" strike="noStrike" dirty="0">
                          <a:effectLst/>
                          <a:latin typeface="Segoe UI" panose="020B0502040204020203" pitchFamily="34" charset="0"/>
                          <a:cs typeface="Segoe UI" panose="020B0502040204020203" pitchFamily="34" charset="0"/>
                        </a:rPr>
                        <a:t>        2,310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T="6350" marB="0" anchor="ctr"/>
                </a:tc>
                <a:tc>
                  <a:txBody>
                    <a:bodyPr/>
                    <a:lstStyle/>
                    <a:p>
                      <a:pPr algn="l" fontAlgn="b">
                        <a:buNone/>
                      </a:pPr>
                      <a:r>
                        <a:rPr lang="en-US" sz="1100" u="none" strike="noStrike" dirty="0">
                          <a:effectLst/>
                          <a:latin typeface="Segoe UI" panose="020B0502040204020203" pitchFamily="34" charset="0"/>
                          <a:cs typeface="Segoe UI" panose="020B0502040204020203" pitchFamily="34" charset="0"/>
                        </a:rPr>
                        <a:t>         1,613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T="6350" marB="0" anchor="ctr"/>
                </a:tc>
                <a:extLst>
                  <a:ext uri="{0D108BD9-81ED-4DB2-BD59-A6C34878D82A}">
                    <a16:rowId xmlns:a16="http://schemas.microsoft.com/office/drawing/2014/main" val="3248488440"/>
                  </a:ext>
                </a:extLst>
              </a:tr>
              <a:tr h="292608">
                <a:tc>
                  <a:txBody>
                    <a:bodyPr/>
                    <a:lstStyle/>
                    <a:p>
                      <a:pPr algn="l" fontAlgn="b">
                        <a:buNone/>
                      </a:pPr>
                      <a:r>
                        <a:rPr lang="en-US" sz="1100" u="none" strike="noStrike" dirty="0">
                          <a:effectLst/>
                          <a:latin typeface="Segoe UI Semibold" panose="020B0702040204020203" pitchFamily="34" charset="0"/>
                          <a:cs typeface="Segoe UI Semibold" panose="020B0702040204020203" pitchFamily="34" charset="0"/>
                        </a:rPr>
                        <a:t>Roanoke  </a:t>
                      </a:r>
                      <a:endParaRPr lang="en-US" sz="11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T="6350" marB="0" anchor="ctr"/>
                </a:tc>
                <a:tc>
                  <a:txBody>
                    <a:bodyPr/>
                    <a:lstStyle/>
                    <a:p>
                      <a:pPr algn="l" fontAlgn="b">
                        <a:buNone/>
                      </a:pPr>
                      <a:r>
                        <a:rPr lang="en-US" sz="1100" u="none" strike="noStrike" dirty="0">
                          <a:effectLst/>
                          <a:latin typeface="Segoe UI" panose="020B0502040204020203" pitchFamily="34" charset="0"/>
                          <a:cs typeface="Segoe UI" panose="020B0502040204020203" pitchFamily="34" charset="0"/>
                        </a:rPr>
                        <a:t>541</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T="6350" marB="0" anchor="ctr"/>
                </a:tc>
                <a:tc>
                  <a:txBody>
                    <a:bodyPr/>
                    <a:lstStyle/>
                    <a:p>
                      <a:pPr algn="l" fontAlgn="b">
                        <a:buNone/>
                      </a:pPr>
                      <a:r>
                        <a:rPr lang="en-US" sz="1100" u="none" strike="noStrike" dirty="0">
                          <a:effectLst/>
                          <a:latin typeface="Segoe UI" panose="020B0502040204020203" pitchFamily="34" charset="0"/>
                          <a:cs typeface="Segoe UI" panose="020B0502040204020203" pitchFamily="34" charset="0"/>
                        </a:rPr>
                        <a:t>77</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T="6350" marB="0" anchor="ctr">
                    <a:lnR w="12700" cmpd="sng">
                      <a:noFill/>
                    </a:lnR>
                  </a:tcPr>
                </a:tc>
                <a:tc>
                  <a:txBody>
                    <a:bodyPr/>
                    <a:lstStyle/>
                    <a:p>
                      <a:pPr algn="l" fontAlgn="b">
                        <a:buNone/>
                      </a:pPr>
                      <a:endParaRPr lang="en-US" sz="11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buNone/>
                      </a:pPr>
                      <a:r>
                        <a:rPr lang="en-US" sz="1100" u="none" strike="noStrike" dirty="0">
                          <a:effectLst/>
                          <a:latin typeface="Segoe UI Semibold" panose="020B0702040204020203" pitchFamily="34" charset="0"/>
                          <a:cs typeface="Segoe UI Semibold" panose="020B0702040204020203" pitchFamily="34" charset="0"/>
                        </a:rPr>
                        <a:t>Burlington,  NC </a:t>
                      </a:r>
                      <a:endParaRPr lang="en-US" sz="11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T="6350" marB="0" anchor="ctr">
                    <a:lnL w="12700" cmpd="sng">
                      <a:noFill/>
                    </a:lnL>
                  </a:tcPr>
                </a:tc>
                <a:tc>
                  <a:txBody>
                    <a:bodyPr/>
                    <a:lstStyle/>
                    <a:p>
                      <a:pPr algn="l" fontAlgn="b">
                        <a:buNone/>
                      </a:pPr>
                      <a:r>
                        <a:rPr lang="en-US" sz="1100" u="none" strike="noStrike" dirty="0">
                          <a:effectLst/>
                          <a:latin typeface="Segoe UI" panose="020B0502040204020203" pitchFamily="34" charset="0"/>
                          <a:cs typeface="Segoe UI" panose="020B0502040204020203" pitchFamily="34" charset="0"/>
                        </a:rPr>
                        <a:t>        1,999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T="6350" marB="0" anchor="ctr"/>
                </a:tc>
                <a:tc>
                  <a:txBody>
                    <a:bodyPr/>
                    <a:lstStyle/>
                    <a:p>
                      <a:pPr algn="l" fontAlgn="b">
                        <a:buNone/>
                      </a:pPr>
                      <a:r>
                        <a:rPr lang="en-US" sz="1100" u="none" strike="noStrike" dirty="0">
                          <a:effectLst/>
                          <a:latin typeface="Segoe UI" panose="020B0502040204020203" pitchFamily="34" charset="0"/>
                          <a:cs typeface="Segoe UI" panose="020B0502040204020203" pitchFamily="34" charset="0"/>
                        </a:rPr>
                        <a:t>         1,056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T="6350" marB="0" anchor="ctr"/>
                </a:tc>
                <a:extLst>
                  <a:ext uri="{0D108BD9-81ED-4DB2-BD59-A6C34878D82A}">
                    <a16:rowId xmlns:a16="http://schemas.microsoft.com/office/drawing/2014/main" val="3384866627"/>
                  </a:ext>
                </a:extLst>
              </a:tr>
              <a:tr h="292608">
                <a:tc>
                  <a:txBody>
                    <a:bodyPr/>
                    <a:lstStyle/>
                    <a:p>
                      <a:pPr algn="l" fontAlgn="b">
                        <a:buNone/>
                      </a:pPr>
                      <a:r>
                        <a:rPr lang="en-US" sz="1100" u="none" strike="noStrike" dirty="0">
                          <a:effectLst/>
                          <a:latin typeface="Segoe UI Semibold" panose="020B0702040204020203" pitchFamily="34" charset="0"/>
                          <a:cs typeface="Segoe UI Semibold" panose="020B0702040204020203" pitchFamily="34" charset="0"/>
                        </a:rPr>
                        <a:t>Charlottesville  </a:t>
                      </a:r>
                      <a:endParaRPr lang="en-US" sz="11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T="6350" marB="0" anchor="ctr"/>
                </a:tc>
                <a:tc>
                  <a:txBody>
                    <a:bodyPr/>
                    <a:lstStyle/>
                    <a:p>
                      <a:pPr algn="l" fontAlgn="b">
                        <a:buNone/>
                      </a:pPr>
                      <a:r>
                        <a:rPr lang="en-US" sz="1100" u="none" strike="noStrike" dirty="0">
                          <a:effectLst/>
                          <a:latin typeface="Segoe UI" panose="020B0502040204020203" pitchFamily="34" charset="0"/>
                          <a:cs typeface="Segoe UI" panose="020B0502040204020203" pitchFamily="34" charset="0"/>
                        </a:rPr>
                        <a:t>985</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T="6350" marB="0" anchor="ctr"/>
                </a:tc>
                <a:tc>
                  <a:txBody>
                    <a:bodyPr/>
                    <a:lstStyle/>
                    <a:p>
                      <a:pPr algn="l" fontAlgn="b">
                        <a:buNone/>
                      </a:pPr>
                      <a:r>
                        <a:rPr lang="en-US" sz="1100" u="none" strike="noStrike" dirty="0">
                          <a:effectLst/>
                          <a:latin typeface="Segoe UI" panose="020B0502040204020203" pitchFamily="34" charset="0"/>
                          <a:cs typeface="Segoe UI" panose="020B0502040204020203" pitchFamily="34" charset="0"/>
                        </a:rPr>
                        <a:t>-11</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T="6350" marB="0" anchor="ctr">
                    <a:lnR w="12700" cmpd="sng">
                      <a:noFill/>
                    </a:lnR>
                  </a:tcPr>
                </a:tc>
                <a:tc>
                  <a:txBody>
                    <a:bodyPr/>
                    <a:lstStyle/>
                    <a:p>
                      <a:pPr algn="l" fontAlgn="b">
                        <a:buNone/>
                      </a:pPr>
                      <a:endParaRPr lang="en-US" sz="11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buNone/>
                      </a:pPr>
                      <a:r>
                        <a:rPr lang="en-US" sz="1100" u="none" strike="noStrike" dirty="0">
                          <a:effectLst/>
                          <a:latin typeface="Segoe UI Semibold" panose="020B0702040204020203" pitchFamily="34" charset="0"/>
                          <a:cs typeface="Segoe UI Semibold" panose="020B0702040204020203" pitchFamily="34" charset="0"/>
                        </a:rPr>
                        <a:t>Winston-Salem,  NC </a:t>
                      </a:r>
                      <a:endParaRPr lang="en-US" sz="11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T="6350" marB="0" anchor="ctr">
                    <a:lnL w="12700" cmpd="sng">
                      <a:noFill/>
                    </a:lnL>
                  </a:tcPr>
                </a:tc>
                <a:tc>
                  <a:txBody>
                    <a:bodyPr/>
                    <a:lstStyle/>
                    <a:p>
                      <a:pPr algn="l" fontAlgn="b">
                        <a:buNone/>
                      </a:pPr>
                      <a:r>
                        <a:rPr lang="en-US" sz="1100" u="none" strike="noStrike" dirty="0">
                          <a:effectLst/>
                          <a:latin typeface="Segoe UI" panose="020B0502040204020203" pitchFamily="34" charset="0"/>
                          <a:cs typeface="Segoe UI" panose="020B0502040204020203" pitchFamily="34" charset="0"/>
                        </a:rPr>
                        <a:t>        4,010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T="6350" marB="0" anchor="ctr"/>
                </a:tc>
                <a:tc>
                  <a:txBody>
                    <a:bodyPr/>
                    <a:lstStyle/>
                    <a:p>
                      <a:pPr algn="l" fontAlgn="b">
                        <a:buNone/>
                      </a:pPr>
                      <a:r>
                        <a:rPr lang="en-US" sz="1100" u="none" strike="noStrike" dirty="0">
                          <a:effectLst/>
                          <a:latin typeface="Segoe UI" panose="020B0502040204020203" pitchFamily="34" charset="0"/>
                          <a:cs typeface="Segoe UI" panose="020B0502040204020203" pitchFamily="34" charset="0"/>
                        </a:rPr>
                        <a:t>            850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T="6350" marB="0" anchor="ctr"/>
                </a:tc>
                <a:extLst>
                  <a:ext uri="{0D108BD9-81ED-4DB2-BD59-A6C34878D82A}">
                    <a16:rowId xmlns:a16="http://schemas.microsoft.com/office/drawing/2014/main" val="3155354633"/>
                  </a:ext>
                </a:extLst>
              </a:tr>
              <a:tr h="292608">
                <a:tc>
                  <a:txBody>
                    <a:bodyPr/>
                    <a:lstStyle/>
                    <a:p>
                      <a:pPr algn="l" fontAlgn="b">
                        <a:buNone/>
                      </a:pPr>
                      <a:r>
                        <a:rPr lang="en-US" sz="1100" u="none" strike="noStrike" dirty="0">
                          <a:effectLst/>
                          <a:latin typeface="Segoe UI Semibold" panose="020B0702040204020203" pitchFamily="34" charset="0"/>
                          <a:cs typeface="Segoe UI Semibold" panose="020B0702040204020203" pitchFamily="34" charset="0"/>
                        </a:rPr>
                        <a:t>Hampton Roads</a:t>
                      </a:r>
                      <a:endParaRPr lang="en-US" sz="11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T="6350" marB="0" anchor="ctr"/>
                </a:tc>
                <a:tc>
                  <a:txBody>
                    <a:bodyPr/>
                    <a:lstStyle/>
                    <a:p>
                      <a:pPr algn="l" fontAlgn="b">
                        <a:buNone/>
                      </a:pPr>
                      <a:r>
                        <a:rPr lang="en-US" sz="1100" u="none" strike="noStrike" dirty="0">
                          <a:effectLst/>
                          <a:latin typeface="Segoe UI" panose="020B0502040204020203" pitchFamily="34" charset="0"/>
                          <a:cs typeface="Segoe UI" panose="020B0502040204020203" pitchFamily="34" charset="0"/>
                        </a:rPr>
                        <a:t>3,544</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T="6350" marB="0" anchor="ctr"/>
                </a:tc>
                <a:tc>
                  <a:txBody>
                    <a:bodyPr/>
                    <a:lstStyle/>
                    <a:p>
                      <a:pPr algn="l" fontAlgn="b">
                        <a:buNone/>
                      </a:pPr>
                      <a:r>
                        <a:rPr lang="en-US" sz="1100" u="none" strike="noStrike" dirty="0">
                          <a:effectLst/>
                          <a:latin typeface="Segoe UI" panose="020B0502040204020203" pitchFamily="34" charset="0"/>
                          <a:cs typeface="Segoe UI" panose="020B0502040204020203" pitchFamily="34" charset="0"/>
                        </a:rPr>
                        <a:t>-801</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T="6350" marB="0" anchor="ctr">
                    <a:lnR w="12700" cmpd="sng">
                      <a:noFill/>
                    </a:lnR>
                  </a:tcPr>
                </a:tc>
                <a:tc>
                  <a:txBody>
                    <a:bodyPr/>
                    <a:lstStyle/>
                    <a:p>
                      <a:pPr algn="l" fontAlgn="b">
                        <a:buNone/>
                      </a:pPr>
                      <a:endParaRPr lang="en-US" sz="11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buNone/>
                      </a:pPr>
                      <a:r>
                        <a:rPr lang="en-US" sz="1100" u="none" strike="noStrike" dirty="0">
                          <a:effectLst/>
                          <a:latin typeface="Segoe UI Semibold" panose="020B0702040204020203" pitchFamily="34" charset="0"/>
                          <a:cs typeface="Segoe UI Semibold" panose="020B0702040204020203" pitchFamily="34" charset="0"/>
                        </a:rPr>
                        <a:t>Chattanooga,  TN</a:t>
                      </a:r>
                      <a:endParaRPr lang="en-US" sz="11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T="6350" marB="0" anchor="ctr">
                    <a:lnL w="12700" cmpd="sng">
                      <a:noFill/>
                    </a:lnL>
                  </a:tcPr>
                </a:tc>
                <a:tc>
                  <a:txBody>
                    <a:bodyPr/>
                    <a:lstStyle/>
                    <a:p>
                      <a:pPr algn="l" fontAlgn="b">
                        <a:buNone/>
                      </a:pPr>
                      <a:r>
                        <a:rPr lang="en-US" sz="1100" u="none" strike="noStrike" dirty="0">
                          <a:effectLst/>
                          <a:latin typeface="Segoe UI" panose="020B0502040204020203" pitchFamily="34" charset="0"/>
                          <a:cs typeface="Segoe UI" panose="020B0502040204020203" pitchFamily="34" charset="0"/>
                        </a:rPr>
                        <a:t>        2,607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T="6350" marB="0" anchor="ctr"/>
                </a:tc>
                <a:tc>
                  <a:txBody>
                    <a:bodyPr/>
                    <a:lstStyle/>
                    <a:p>
                      <a:pPr algn="l" fontAlgn="b">
                        <a:buNone/>
                      </a:pPr>
                      <a:r>
                        <a:rPr lang="en-US" sz="1100" u="none" strike="noStrike" dirty="0">
                          <a:effectLst/>
                          <a:latin typeface="Segoe UI" panose="020B0502040204020203" pitchFamily="34" charset="0"/>
                          <a:cs typeface="Segoe UI" panose="020B0502040204020203" pitchFamily="34" charset="0"/>
                        </a:rPr>
                        <a:t>            746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T="6350" marB="0" anchor="ctr"/>
                </a:tc>
                <a:extLst>
                  <a:ext uri="{0D108BD9-81ED-4DB2-BD59-A6C34878D82A}">
                    <a16:rowId xmlns:a16="http://schemas.microsoft.com/office/drawing/2014/main" val="2609120122"/>
                  </a:ext>
                </a:extLst>
              </a:tr>
              <a:tr h="292608">
                <a:tc>
                  <a:txBody>
                    <a:bodyPr/>
                    <a:lstStyle/>
                    <a:p>
                      <a:pPr algn="l" fontAlgn="b">
                        <a:buNone/>
                      </a:pPr>
                      <a:r>
                        <a:rPr lang="en-US" sz="1100" u="none" strike="noStrike" dirty="0">
                          <a:effectLst/>
                          <a:latin typeface="Segoe UI Semibold" panose="020B0702040204020203" pitchFamily="34" charset="0"/>
                          <a:cs typeface="Segoe UI Semibold" panose="020B0702040204020203" pitchFamily="34" charset="0"/>
                        </a:rPr>
                        <a:t>Washington DC </a:t>
                      </a:r>
                      <a:endParaRPr lang="en-US" sz="11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T="6350" marB="0" anchor="ctr"/>
                </a:tc>
                <a:tc>
                  <a:txBody>
                    <a:bodyPr/>
                    <a:lstStyle/>
                    <a:p>
                      <a:pPr algn="l" fontAlgn="b">
                        <a:buNone/>
                      </a:pPr>
                      <a:r>
                        <a:rPr lang="en-US" sz="1100" u="none" strike="noStrike" dirty="0">
                          <a:effectLst/>
                          <a:latin typeface="Segoe UI" panose="020B0502040204020203" pitchFamily="34" charset="0"/>
                          <a:cs typeface="Segoe UI" panose="020B0502040204020203" pitchFamily="34" charset="0"/>
                        </a:rPr>
                        <a:t>11,743</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T="6350" marB="0" anchor="ctr"/>
                </a:tc>
                <a:tc>
                  <a:txBody>
                    <a:bodyPr/>
                    <a:lstStyle/>
                    <a:p>
                      <a:pPr algn="l" fontAlgn="b">
                        <a:buNone/>
                      </a:pPr>
                      <a:r>
                        <a:rPr lang="en-US" sz="1100" u="none" strike="noStrike" dirty="0">
                          <a:effectLst/>
                          <a:latin typeface="Segoe UI" panose="020B0502040204020203" pitchFamily="34" charset="0"/>
                          <a:cs typeface="Segoe UI" panose="020B0502040204020203" pitchFamily="34" charset="0"/>
                        </a:rPr>
                        <a:t>-1,234</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T="6350" marB="0" anchor="ctr">
                    <a:lnR w="12700" cmpd="sng">
                      <a:noFill/>
                    </a:lnR>
                  </a:tcPr>
                </a:tc>
                <a:tc>
                  <a:txBody>
                    <a:bodyPr/>
                    <a:lstStyle/>
                    <a:p>
                      <a:pPr algn="l" fontAlgn="b">
                        <a:buNone/>
                      </a:pPr>
                      <a:endParaRPr lang="en-US" sz="11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buNone/>
                      </a:pPr>
                      <a:r>
                        <a:rPr lang="en-US" sz="1100" u="none" strike="noStrike" dirty="0">
                          <a:effectLst/>
                          <a:latin typeface="Segoe UI Semibold" panose="020B0702040204020203" pitchFamily="34" charset="0"/>
                          <a:cs typeface="Segoe UI Semibold" panose="020B0702040204020203" pitchFamily="34" charset="0"/>
                        </a:rPr>
                        <a:t>Lynchburg, VA</a:t>
                      </a:r>
                      <a:endParaRPr lang="en-US" sz="11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T="6350" marB="0" anchor="ctr">
                    <a:lnL w="12700" cmpd="sng">
                      <a:noFill/>
                    </a:lnL>
                  </a:tcPr>
                </a:tc>
                <a:tc>
                  <a:txBody>
                    <a:bodyPr/>
                    <a:lstStyle/>
                    <a:p>
                      <a:pPr algn="r" fontAlgn="b">
                        <a:buNone/>
                      </a:pPr>
                      <a:r>
                        <a:rPr lang="en-US" sz="1100" u="none" strike="noStrike" kern="1200" dirty="0">
                          <a:solidFill>
                            <a:schemeClr val="dk1"/>
                          </a:solidFill>
                          <a:effectLst/>
                          <a:latin typeface="Segoe UI" panose="020B0502040204020203" pitchFamily="34" charset="0"/>
                          <a:ea typeface="+mn-ea"/>
                          <a:cs typeface="Segoe UI" panose="020B0502040204020203" pitchFamily="34" charset="0"/>
                        </a:rPr>
                        <a:t>           967 </a:t>
                      </a:r>
                    </a:p>
                  </a:txBody>
                  <a:tcPr marT="6350" marB="0" anchor="ctr"/>
                </a:tc>
                <a:tc>
                  <a:txBody>
                    <a:bodyPr/>
                    <a:lstStyle/>
                    <a:p>
                      <a:pPr algn="l" fontAlgn="b">
                        <a:buNone/>
                      </a:pPr>
                      <a:r>
                        <a:rPr lang="en-US" sz="1100" u="none" strike="noStrike" kern="1200" dirty="0">
                          <a:solidFill>
                            <a:schemeClr val="dk1"/>
                          </a:solidFill>
                          <a:effectLst/>
                          <a:latin typeface="Segoe UI" panose="020B0502040204020203" pitchFamily="34" charset="0"/>
                          <a:ea typeface="+mn-ea"/>
                          <a:cs typeface="Segoe UI" panose="020B0502040204020203" pitchFamily="34" charset="0"/>
                        </a:rPr>
                        <a:t>            707 </a:t>
                      </a:r>
                    </a:p>
                  </a:txBody>
                  <a:tcPr marT="6350" marB="0" anchor="ctr"/>
                </a:tc>
                <a:extLst>
                  <a:ext uri="{0D108BD9-81ED-4DB2-BD59-A6C34878D82A}">
                    <a16:rowId xmlns:a16="http://schemas.microsoft.com/office/drawing/2014/main" val="2080098196"/>
                  </a:ext>
                </a:extLst>
              </a:tr>
            </a:tbl>
          </a:graphicData>
        </a:graphic>
      </p:graphicFrame>
      <p:sp>
        <p:nvSpPr>
          <p:cNvPr id="20" name="Text Placeholder 19">
            <a:extLst>
              <a:ext uri="{FF2B5EF4-FFF2-40B4-BE49-F238E27FC236}">
                <a16:creationId xmlns:a16="http://schemas.microsoft.com/office/drawing/2014/main" id="{3965D0EB-096A-654D-1D47-2569F3C134FB}"/>
              </a:ext>
            </a:extLst>
          </p:cNvPr>
          <p:cNvSpPr>
            <a:spLocks noGrp="1"/>
          </p:cNvSpPr>
          <p:nvPr>
            <p:ph type="body" sz="quarter" idx="14"/>
          </p:nvPr>
        </p:nvSpPr>
        <p:spPr>
          <a:xfrm>
            <a:off x="8241273" y="1184744"/>
            <a:ext cx="3493527" cy="4758855"/>
          </a:xfrm>
        </p:spPr>
        <p:txBody>
          <a:bodyPr>
            <a:normAutofit lnSpcReduction="10000"/>
          </a:bodyPr>
          <a:lstStyle/>
          <a:p>
            <a:r>
              <a:rPr lang="en-US" dirty="0"/>
              <a:t>The upper South has been among the fastest growing parts of the country since 2020. </a:t>
            </a:r>
          </a:p>
          <a:p>
            <a:r>
              <a:rPr lang="en-US" dirty="0"/>
              <a:t>Between 2019 and 2024, West Virginia and North Carolina had the third and fourth largest percentage increases in new home construction.</a:t>
            </a:r>
          </a:p>
          <a:p>
            <a:r>
              <a:rPr lang="en-US" dirty="0"/>
              <a:t>Much of southern Virginia is experiencing spillover growth from North Carolina and Tennessee, boosting the demand for housing. </a:t>
            </a:r>
          </a:p>
          <a:p>
            <a:endParaRPr lang="en-US" dirty="0"/>
          </a:p>
          <a:p>
            <a:endParaRPr lang="en-US" dirty="0"/>
          </a:p>
        </p:txBody>
      </p:sp>
      <p:sp>
        <p:nvSpPr>
          <p:cNvPr id="19" name="Text Placeholder 18">
            <a:extLst>
              <a:ext uri="{FF2B5EF4-FFF2-40B4-BE49-F238E27FC236}">
                <a16:creationId xmlns:a16="http://schemas.microsoft.com/office/drawing/2014/main" id="{F1E5F6E6-4342-B48F-8AAC-DAECA4CF1C40}"/>
              </a:ext>
            </a:extLst>
          </p:cNvPr>
          <p:cNvSpPr>
            <a:spLocks noGrp="1"/>
          </p:cNvSpPr>
          <p:nvPr>
            <p:ph type="body" sz="quarter" idx="13"/>
          </p:nvPr>
        </p:nvSpPr>
        <p:spPr>
          <a:xfrm>
            <a:off x="643722" y="5788867"/>
            <a:ext cx="6953829" cy="262129"/>
          </a:xfrm>
        </p:spPr>
        <p:txBody>
          <a:bodyPr/>
          <a:lstStyle/>
          <a:p>
            <a:r>
              <a:rPr lang="en-US" b="1" dirty="0"/>
              <a:t>Top MSAs by Growth in Single Family Construction since 2019</a:t>
            </a:r>
            <a:r>
              <a:rPr lang="en-US" dirty="0"/>
              <a:t> </a:t>
            </a:r>
            <a:r>
              <a:rPr lang="en-US" sz="1100" dirty="0"/>
              <a:t>source: Census Building Permit Survey</a:t>
            </a:r>
            <a:endParaRPr lang="en-US" sz="1100" b="1" dirty="0"/>
          </a:p>
        </p:txBody>
      </p:sp>
      <p:sp>
        <p:nvSpPr>
          <p:cNvPr id="4" name="Footer Placeholder 3">
            <a:extLst>
              <a:ext uri="{FF2B5EF4-FFF2-40B4-BE49-F238E27FC236}">
                <a16:creationId xmlns:a16="http://schemas.microsoft.com/office/drawing/2014/main" id="{FB62F3B5-3BEE-79E5-0326-6229BC07301F}"/>
              </a:ext>
            </a:extLst>
          </p:cNvPr>
          <p:cNvSpPr>
            <a:spLocks noGrp="1"/>
          </p:cNvSpPr>
          <p:nvPr>
            <p:ph type="ftr" sz="quarter" idx="3"/>
          </p:nvPr>
        </p:nvSpPr>
        <p:spPr>
          <a:xfrm>
            <a:off x="8412480" y="6356350"/>
            <a:ext cx="2468880" cy="365125"/>
          </a:xfrm>
        </p:spPr>
        <p:txBody>
          <a:bodyPr/>
          <a:lstStyle/>
          <a:p>
            <a:r>
              <a:rPr lang="en-US"/>
              <a:t>COOPER CENTER | PUBLIC SERVICE</a:t>
            </a:r>
            <a:endParaRPr lang="en-US" dirty="0"/>
          </a:p>
        </p:txBody>
      </p:sp>
      <p:sp>
        <p:nvSpPr>
          <p:cNvPr id="5" name="Slide Number Placeholder 4">
            <a:extLst>
              <a:ext uri="{FF2B5EF4-FFF2-40B4-BE49-F238E27FC236}">
                <a16:creationId xmlns:a16="http://schemas.microsoft.com/office/drawing/2014/main" id="{1089D8FE-3841-8FCC-A481-47E547F02390}"/>
              </a:ext>
            </a:extLst>
          </p:cNvPr>
          <p:cNvSpPr>
            <a:spLocks noGrp="1"/>
          </p:cNvSpPr>
          <p:nvPr>
            <p:ph type="sldNum" sz="quarter" idx="4"/>
          </p:nvPr>
        </p:nvSpPr>
        <p:spPr>
          <a:xfrm>
            <a:off x="11009376" y="6373368"/>
            <a:ext cx="415135" cy="323950"/>
          </a:xfrm>
        </p:spPr>
        <p:txBody>
          <a:bodyPr/>
          <a:lstStyle/>
          <a:p>
            <a:fld id="{F2085B6F-5DD0-4AA7-A598-31079D007F56}" type="slidenum">
              <a:rPr lang="en-US" smtClean="0"/>
              <a:pPr/>
              <a:t>17</a:t>
            </a:fld>
            <a:endParaRPr lang="en-US" dirty="0"/>
          </a:p>
        </p:txBody>
      </p:sp>
    </p:spTree>
    <p:extLst>
      <p:ext uri="{BB962C8B-B14F-4D97-AF65-F5344CB8AC3E}">
        <p14:creationId xmlns:p14="http://schemas.microsoft.com/office/powerpoint/2010/main" val="3906816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2E6E9-A206-A46C-3936-0D3C6C25171F}"/>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7D430835-47A4-96CD-25AE-1864436573CA}"/>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F1F1EF"/>
                </a:solidFill>
                <a:effectLst/>
                <a:uLnTx/>
                <a:uFillTx/>
                <a:latin typeface="Franklin Gothic Medium Cond" panose="020B0606030402020204" pitchFamily="34" charset="0"/>
                <a:ea typeface="+mn-ea"/>
                <a:cs typeface="+mn-cs"/>
              </a:rPr>
              <a:t>COOPER CENTER </a:t>
            </a:r>
            <a:r>
              <a:rPr kumimoji="0" lang="en-US" sz="1600" b="0" i="0" u="none" strike="noStrike" kern="1200" cap="none" spc="0" normalizeH="0" baseline="0" noProof="0">
                <a:ln>
                  <a:noFill/>
                </a:ln>
                <a:solidFill>
                  <a:srgbClr val="F1F1EF"/>
                </a:solidFill>
                <a:effectLst/>
                <a:uLnTx/>
                <a:uFillTx/>
                <a:latin typeface="Franklin Gothic Medium Cond" panose="020B0606030402020204" pitchFamily="34" charset="0"/>
                <a:ea typeface="+mn-ea"/>
                <a:cs typeface="+mn-cs"/>
              </a:rPr>
              <a:t>|</a:t>
            </a:r>
            <a:r>
              <a:rPr kumimoji="0" lang="en-US" sz="1300" b="0" i="0" u="none" strike="noStrike" kern="1200" cap="none" spc="0" normalizeH="0" baseline="0" noProof="0">
                <a:ln>
                  <a:noFill/>
                </a:ln>
                <a:solidFill>
                  <a:srgbClr val="F1F1EF"/>
                </a:solidFill>
                <a:effectLst/>
                <a:uLnTx/>
                <a:uFillTx/>
                <a:latin typeface="Franklin Gothic Medium Cond" panose="020B0606030402020204" pitchFamily="34" charset="0"/>
                <a:ea typeface="+mn-ea"/>
                <a:cs typeface="+mn-cs"/>
              </a:rPr>
              <a:t> PUBLIC SERVICE</a:t>
            </a:r>
          </a:p>
        </p:txBody>
      </p:sp>
      <p:sp>
        <p:nvSpPr>
          <p:cNvPr id="4" name="Slide Number Placeholder 3">
            <a:extLst>
              <a:ext uri="{FF2B5EF4-FFF2-40B4-BE49-F238E27FC236}">
                <a16:creationId xmlns:a16="http://schemas.microsoft.com/office/drawing/2014/main" id="{A746339A-59D5-ED7F-E438-F62191DE3E23}"/>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085B6F-5DD0-4AA7-A598-31079D007F56}" type="slidenum">
              <a:rPr kumimoji="0" lang="en-US" sz="1100" b="0" i="0" u="none" strike="noStrike" kern="1200" cap="none" spc="0" normalizeH="0" baseline="0" noProof="0" smtClean="0">
                <a:ln>
                  <a:noFill/>
                </a:ln>
                <a:solidFill>
                  <a:srgbClr val="F1F1EF"/>
                </a:solidFill>
                <a:effectLst/>
                <a:uLnTx/>
                <a:uFillTx/>
                <a:latin typeface="Franklin Gothic Book" panose="020B05030201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100" b="0" i="0" u="none" strike="noStrike" kern="1200" cap="none" spc="0" normalizeH="0" baseline="0" noProof="0">
              <a:ln>
                <a:noFill/>
              </a:ln>
              <a:solidFill>
                <a:srgbClr val="F1F1EF"/>
              </a:solidFill>
              <a:effectLst/>
              <a:uLnTx/>
              <a:uFillTx/>
              <a:latin typeface="Franklin Gothic Book" panose="020B0503020102020204" pitchFamily="34" charset="0"/>
              <a:ea typeface="+mn-ea"/>
              <a:cs typeface="+mn-cs"/>
            </a:endParaRPr>
          </a:p>
        </p:txBody>
      </p:sp>
      <p:sp>
        <p:nvSpPr>
          <p:cNvPr id="5" name="Title 1">
            <a:extLst>
              <a:ext uri="{FF2B5EF4-FFF2-40B4-BE49-F238E27FC236}">
                <a16:creationId xmlns:a16="http://schemas.microsoft.com/office/drawing/2014/main" id="{0EA39EF6-976A-C861-8BAA-8A0A0CB78B02}"/>
              </a:ext>
            </a:extLst>
          </p:cNvPr>
          <p:cNvSpPr txBox="1">
            <a:spLocks/>
          </p:cNvSpPr>
          <p:nvPr/>
        </p:nvSpPr>
        <p:spPr>
          <a:xfrm>
            <a:off x="1486893" y="486069"/>
            <a:ext cx="7725101" cy="1715864"/>
          </a:xfrm>
          <a:prstGeom prst="rect">
            <a:avLst/>
          </a:prstGeom>
        </p:spPr>
        <p:txBody>
          <a:bodyPr anchor="ctr"/>
          <a:lstStyle>
            <a:lvl1pPr algn="ctr" defTabSz="914400" rtl="0" eaLnBrk="1" latinLnBrk="0" hangingPunct="1">
              <a:lnSpc>
                <a:spcPct val="90000"/>
              </a:lnSpc>
              <a:spcBef>
                <a:spcPct val="0"/>
              </a:spcBef>
              <a:buNone/>
              <a:defRPr sz="6000" b="1" kern="1200" baseline="0">
                <a:solidFill>
                  <a:srgbClr val="F1F1EF"/>
                </a:solidFill>
                <a:latin typeface="ITCFranklinGothic LT Pro CnMd" panose="020B0606030503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F1F1EF"/>
                </a:solidFill>
                <a:effectLst/>
                <a:uLnTx/>
                <a:uFillTx/>
                <a:latin typeface="ITC Franklin Gothic Std Med" panose="020B0604030503020204" pitchFamily="34" charset="0"/>
                <a:ea typeface="+mj-ea"/>
                <a:cs typeface="+mj-cs"/>
              </a:rPr>
              <a:t>Presentation Overview</a:t>
            </a:r>
          </a:p>
        </p:txBody>
      </p:sp>
      <p:sp>
        <p:nvSpPr>
          <p:cNvPr id="6" name="TextBox 5">
            <a:extLst>
              <a:ext uri="{FF2B5EF4-FFF2-40B4-BE49-F238E27FC236}">
                <a16:creationId xmlns:a16="http://schemas.microsoft.com/office/drawing/2014/main" id="{BAB890BC-BDF8-593B-DE1A-52B83EFB2746}"/>
              </a:ext>
            </a:extLst>
          </p:cNvPr>
          <p:cNvSpPr txBox="1"/>
          <p:nvPr/>
        </p:nvSpPr>
        <p:spPr>
          <a:xfrm>
            <a:off x="453224" y="2280976"/>
            <a:ext cx="11465781" cy="2185214"/>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kumimoji="0" lang="en-US" sz="300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Recent population trends in Virginia	</a:t>
            </a:r>
          </a:p>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kumimoji="0" lang="en-US" sz="280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Examining the connection between housing &amp; demographics </a:t>
            </a:r>
          </a:p>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How demographics may influence housing demand in the 2020s</a:t>
            </a:r>
          </a:p>
        </p:txBody>
      </p:sp>
    </p:spTree>
    <p:extLst>
      <p:ext uri="{BB962C8B-B14F-4D97-AF65-F5344CB8AC3E}">
        <p14:creationId xmlns:p14="http://schemas.microsoft.com/office/powerpoint/2010/main" val="987293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AD307-D26F-2C8F-0723-4FE11422C854}"/>
            </a:ext>
          </a:extLst>
        </p:cNvPr>
        <p:cNvGrpSpPr/>
        <p:nvPr/>
      </p:nvGrpSpPr>
      <p:grpSpPr>
        <a:xfrm>
          <a:off x="0" y="0"/>
          <a:ext cx="0" cy="0"/>
          <a:chOff x="0" y="0"/>
          <a:chExt cx="0" cy="0"/>
        </a:xfrm>
      </p:grpSpPr>
      <p:sp>
        <p:nvSpPr>
          <p:cNvPr id="19" name="Title 18">
            <a:extLst>
              <a:ext uri="{FF2B5EF4-FFF2-40B4-BE49-F238E27FC236}">
                <a16:creationId xmlns:a16="http://schemas.microsoft.com/office/drawing/2014/main" id="{9F320F00-6ECC-007D-15C5-EF4B43470516}"/>
              </a:ext>
            </a:extLst>
          </p:cNvPr>
          <p:cNvSpPr>
            <a:spLocks noGrp="1"/>
          </p:cNvSpPr>
          <p:nvPr>
            <p:ph type="title"/>
          </p:nvPr>
        </p:nvSpPr>
        <p:spPr/>
        <p:txBody>
          <a:bodyPr>
            <a:normAutofit fontScale="90000"/>
          </a:bodyPr>
          <a:lstStyle/>
          <a:p>
            <a:r>
              <a:rPr lang="en-US" dirty="0"/>
              <a:t>In 2023, more young adults lived independently despite high housing costs.</a:t>
            </a:r>
          </a:p>
        </p:txBody>
      </p:sp>
      <p:graphicFrame>
        <p:nvGraphicFramePr>
          <p:cNvPr id="3" name="Content Placeholder 2">
            <a:extLst>
              <a:ext uri="{FF2B5EF4-FFF2-40B4-BE49-F238E27FC236}">
                <a16:creationId xmlns:a16="http://schemas.microsoft.com/office/drawing/2014/main" id="{39181411-06BF-DF2E-204B-844DA6713DE8}"/>
              </a:ext>
            </a:extLst>
          </p:cNvPr>
          <p:cNvGraphicFramePr>
            <a:graphicFrameLocks noGrp="1"/>
          </p:cNvGraphicFramePr>
          <p:nvPr>
            <p:ph sz="quarter" idx="12"/>
            <p:extLst>
              <p:ext uri="{D42A27DB-BD31-4B8C-83A1-F6EECF244321}">
                <p14:modId xmlns:p14="http://schemas.microsoft.com/office/powerpoint/2010/main" val="2793253671"/>
              </p:ext>
            </p:extLst>
          </p:nvPr>
        </p:nvGraphicFramePr>
        <p:xfrm>
          <a:off x="731838" y="1789113"/>
          <a:ext cx="6778625" cy="3789362"/>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 Placeholder 19">
            <a:extLst>
              <a:ext uri="{FF2B5EF4-FFF2-40B4-BE49-F238E27FC236}">
                <a16:creationId xmlns:a16="http://schemas.microsoft.com/office/drawing/2014/main" id="{41B49BBC-B4A1-91FE-32A1-B4250D2F6A5C}"/>
              </a:ext>
            </a:extLst>
          </p:cNvPr>
          <p:cNvSpPr>
            <a:spLocks noGrp="1"/>
          </p:cNvSpPr>
          <p:nvPr>
            <p:ph type="body" sz="quarter" idx="14"/>
          </p:nvPr>
        </p:nvSpPr>
        <p:spPr>
          <a:xfrm>
            <a:off x="8241273" y="1789113"/>
            <a:ext cx="3493527" cy="4154486"/>
          </a:xfrm>
        </p:spPr>
        <p:txBody>
          <a:bodyPr/>
          <a:lstStyle/>
          <a:p>
            <a:r>
              <a:rPr lang="en-US" dirty="0"/>
              <a:t>A tight labor market and strong economy have enabled more young adults to work, earn higher incomes, and live independently.</a:t>
            </a:r>
          </a:p>
          <a:p>
            <a:r>
              <a:rPr lang="en-US" dirty="0"/>
              <a:t>Since 2020, fewer US adults aged 18–34 are living with parents or roommates, while more are living alone or with a spouse, boosting the demand for housing.</a:t>
            </a:r>
          </a:p>
        </p:txBody>
      </p:sp>
      <p:sp>
        <p:nvSpPr>
          <p:cNvPr id="8" name="Text Placeholder 7">
            <a:extLst>
              <a:ext uri="{FF2B5EF4-FFF2-40B4-BE49-F238E27FC236}">
                <a16:creationId xmlns:a16="http://schemas.microsoft.com/office/drawing/2014/main" id="{1AF2A993-BE35-80BC-911B-A7DC8D3174F3}"/>
              </a:ext>
            </a:extLst>
          </p:cNvPr>
          <p:cNvSpPr>
            <a:spLocks noGrp="1"/>
          </p:cNvSpPr>
          <p:nvPr>
            <p:ph type="body" sz="quarter" idx="13"/>
          </p:nvPr>
        </p:nvSpPr>
        <p:spPr>
          <a:xfrm>
            <a:off x="731520" y="5788867"/>
            <a:ext cx="6778233" cy="262129"/>
          </a:xfrm>
        </p:spPr>
        <p:txBody>
          <a:bodyPr/>
          <a:lstStyle/>
          <a:p>
            <a:r>
              <a:rPr lang="en-US" dirty="0">
                <a:sym typeface="ITC Franklin Gothic Std Book"/>
              </a:rPr>
              <a:t>Share of Virginians age 18-34-living alone or with spouse/partner, </a:t>
            </a:r>
            <a:r>
              <a:rPr lang="en-US" sz="1200" dirty="0">
                <a:sym typeface="ITC Franklin Gothic Std Book"/>
              </a:rPr>
              <a:t>source: Census microdata</a:t>
            </a:r>
          </a:p>
        </p:txBody>
      </p:sp>
      <p:sp>
        <p:nvSpPr>
          <p:cNvPr id="4" name="Footer Placeholder 3">
            <a:extLst>
              <a:ext uri="{FF2B5EF4-FFF2-40B4-BE49-F238E27FC236}">
                <a16:creationId xmlns:a16="http://schemas.microsoft.com/office/drawing/2014/main" id="{38B9AC3E-1581-F843-FD49-542F2B6DEFA8}"/>
              </a:ext>
            </a:extLst>
          </p:cNvPr>
          <p:cNvSpPr>
            <a:spLocks noGrp="1"/>
          </p:cNvSpPr>
          <p:nvPr>
            <p:ph type="ftr" sz="quarter" idx="3"/>
          </p:nvPr>
        </p:nvSpPr>
        <p:spPr>
          <a:xfrm>
            <a:off x="8412480" y="6356350"/>
            <a:ext cx="2468880" cy="365125"/>
          </a:xfrm>
        </p:spPr>
        <p:txBody>
          <a:bodyPr/>
          <a:lstStyle/>
          <a:p>
            <a:r>
              <a:rPr lang="en-US"/>
              <a:t>COOPER CENTER | PUBLIC SERVICE</a:t>
            </a:r>
            <a:endParaRPr lang="en-US" dirty="0"/>
          </a:p>
        </p:txBody>
      </p:sp>
      <p:sp>
        <p:nvSpPr>
          <p:cNvPr id="5" name="Slide Number Placeholder 4">
            <a:extLst>
              <a:ext uri="{FF2B5EF4-FFF2-40B4-BE49-F238E27FC236}">
                <a16:creationId xmlns:a16="http://schemas.microsoft.com/office/drawing/2014/main" id="{72A60123-7976-6623-9AC7-1307BED83A93}"/>
              </a:ext>
            </a:extLst>
          </p:cNvPr>
          <p:cNvSpPr>
            <a:spLocks noGrp="1"/>
          </p:cNvSpPr>
          <p:nvPr>
            <p:ph type="sldNum" sz="quarter" idx="4"/>
          </p:nvPr>
        </p:nvSpPr>
        <p:spPr>
          <a:xfrm>
            <a:off x="11009376" y="6373368"/>
            <a:ext cx="415135" cy="323950"/>
          </a:xfrm>
        </p:spPr>
        <p:txBody>
          <a:bodyPr/>
          <a:lstStyle/>
          <a:p>
            <a:fld id="{F2085B6F-5DD0-4AA7-A598-31079D007F56}" type="slidenum">
              <a:rPr lang="en-US" smtClean="0"/>
              <a:pPr/>
              <a:t>19</a:t>
            </a:fld>
            <a:endParaRPr lang="en-US" dirty="0"/>
          </a:p>
        </p:txBody>
      </p:sp>
    </p:spTree>
    <p:extLst>
      <p:ext uri="{BB962C8B-B14F-4D97-AF65-F5344CB8AC3E}">
        <p14:creationId xmlns:p14="http://schemas.microsoft.com/office/powerpoint/2010/main" val="2040420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6DDFF7B-E47F-19EE-FF0F-7CC9D572F0C7}"/>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F1F1EF"/>
                </a:solidFill>
                <a:effectLst/>
                <a:uLnTx/>
                <a:uFillTx/>
                <a:latin typeface="Franklin Gothic Medium Cond" panose="020B0606030402020204" pitchFamily="34" charset="0"/>
                <a:ea typeface="+mn-ea"/>
                <a:cs typeface="+mn-cs"/>
              </a:rPr>
              <a:t>COOPER CENTER </a:t>
            </a:r>
            <a:r>
              <a:rPr kumimoji="0" lang="en-US" sz="1600" b="0" i="0" u="none" strike="noStrike" kern="1200" cap="none" spc="0" normalizeH="0" baseline="0" noProof="0">
                <a:ln>
                  <a:noFill/>
                </a:ln>
                <a:solidFill>
                  <a:srgbClr val="F1F1EF"/>
                </a:solidFill>
                <a:effectLst/>
                <a:uLnTx/>
                <a:uFillTx/>
                <a:latin typeface="Franklin Gothic Medium Cond" panose="020B0606030402020204" pitchFamily="34" charset="0"/>
                <a:ea typeface="+mn-ea"/>
                <a:cs typeface="+mn-cs"/>
              </a:rPr>
              <a:t>|</a:t>
            </a:r>
            <a:r>
              <a:rPr kumimoji="0" lang="en-US" sz="1300" b="0" i="0" u="none" strike="noStrike" kern="1200" cap="none" spc="0" normalizeH="0" baseline="0" noProof="0">
                <a:ln>
                  <a:noFill/>
                </a:ln>
                <a:solidFill>
                  <a:srgbClr val="F1F1EF"/>
                </a:solidFill>
                <a:effectLst/>
                <a:uLnTx/>
                <a:uFillTx/>
                <a:latin typeface="Franklin Gothic Medium Cond" panose="020B0606030402020204" pitchFamily="34" charset="0"/>
                <a:ea typeface="+mn-ea"/>
                <a:cs typeface="+mn-cs"/>
              </a:rPr>
              <a:t> PUBLIC SERVICE</a:t>
            </a:r>
          </a:p>
        </p:txBody>
      </p:sp>
      <p:sp>
        <p:nvSpPr>
          <p:cNvPr id="4" name="Slide Number Placeholder 3">
            <a:extLst>
              <a:ext uri="{FF2B5EF4-FFF2-40B4-BE49-F238E27FC236}">
                <a16:creationId xmlns:a16="http://schemas.microsoft.com/office/drawing/2014/main" id="{0974C4C2-BBAB-3DAD-2F41-9BAD0AEC6A55}"/>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085B6F-5DD0-4AA7-A598-31079D007F56}" type="slidenum">
              <a:rPr kumimoji="0" lang="en-US" sz="1100" b="0" i="0" u="none" strike="noStrike" kern="1200" cap="none" spc="0" normalizeH="0" baseline="0" noProof="0" smtClean="0">
                <a:ln>
                  <a:noFill/>
                </a:ln>
                <a:solidFill>
                  <a:srgbClr val="F1F1EF"/>
                </a:solidFill>
                <a:effectLst/>
                <a:uLnTx/>
                <a:uFillTx/>
                <a:latin typeface="Franklin Gothic Book" panose="020B05030201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a:ln>
                <a:noFill/>
              </a:ln>
              <a:solidFill>
                <a:srgbClr val="F1F1EF"/>
              </a:solidFill>
              <a:effectLst/>
              <a:uLnTx/>
              <a:uFillTx/>
              <a:latin typeface="Franklin Gothic Book" panose="020B0503020102020204" pitchFamily="34" charset="0"/>
              <a:ea typeface="+mn-ea"/>
              <a:cs typeface="+mn-cs"/>
            </a:endParaRPr>
          </a:p>
        </p:txBody>
      </p:sp>
      <p:sp>
        <p:nvSpPr>
          <p:cNvPr id="5" name="Title 1">
            <a:extLst>
              <a:ext uri="{FF2B5EF4-FFF2-40B4-BE49-F238E27FC236}">
                <a16:creationId xmlns:a16="http://schemas.microsoft.com/office/drawing/2014/main" id="{A225D6B9-1A93-A74F-38FB-95CABFACE053}"/>
              </a:ext>
            </a:extLst>
          </p:cNvPr>
          <p:cNvSpPr txBox="1">
            <a:spLocks/>
          </p:cNvSpPr>
          <p:nvPr/>
        </p:nvSpPr>
        <p:spPr>
          <a:xfrm>
            <a:off x="1486893" y="486069"/>
            <a:ext cx="7725101" cy="1715864"/>
          </a:xfrm>
          <a:prstGeom prst="rect">
            <a:avLst/>
          </a:prstGeom>
        </p:spPr>
        <p:txBody>
          <a:bodyPr anchor="ctr"/>
          <a:lstStyle>
            <a:lvl1pPr algn="ctr" defTabSz="914400" rtl="0" eaLnBrk="1" latinLnBrk="0" hangingPunct="1">
              <a:lnSpc>
                <a:spcPct val="90000"/>
              </a:lnSpc>
              <a:spcBef>
                <a:spcPct val="0"/>
              </a:spcBef>
              <a:buNone/>
              <a:defRPr sz="6000" b="1" kern="1200" baseline="0">
                <a:solidFill>
                  <a:srgbClr val="F1F1EF"/>
                </a:solidFill>
                <a:latin typeface="ITCFranklinGothic LT Pro CnMd" panose="020B0606030503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F1F1EF"/>
                </a:solidFill>
                <a:effectLst/>
                <a:uLnTx/>
                <a:uFillTx/>
                <a:latin typeface="ITC Franklin Gothic Std Med" panose="020B0604030503020204" pitchFamily="34" charset="0"/>
                <a:ea typeface="+mj-ea"/>
                <a:cs typeface="+mj-cs"/>
              </a:rPr>
              <a:t>Presentation Overview</a:t>
            </a:r>
          </a:p>
        </p:txBody>
      </p:sp>
      <p:sp>
        <p:nvSpPr>
          <p:cNvPr id="6" name="TextBox 5">
            <a:extLst>
              <a:ext uri="{FF2B5EF4-FFF2-40B4-BE49-F238E27FC236}">
                <a16:creationId xmlns:a16="http://schemas.microsoft.com/office/drawing/2014/main" id="{3F5F39F5-B295-1BCD-0545-0132F933CA31}"/>
              </a:ext>
            </a:extLst>
          </p:cNvPr>
          <p:cNvSpPr txBox="1"/>
          <p:nvPr/>
        </p:nvSpPr>
        <p:spPr>
          <a:xfrm>
            <a:off x="962108" y="2280976"/>
            <a:ext cx="10781969" cy="2185214"/>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kumimoji="0" lang="en-US" sz="3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Recent population trends in Virginia	</a:t>
            </a:r>
          </a:p>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Examining the connection between housing &amp; demographics </a:t>
            </a:r>
          </a:p>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How demographics may influence housing demand in the 2020s</a:t>
            </a:r>
          </a:p>
        </p:txBody>
      </p:sp>
    </p:spTree>
    <p:extLst>
      <p:ext uri="{BB962C8B-B14F-4D97-AF65-F5344CB8AC3E}">
        <p14:creationId xmlns:p14="http://schemas.microsoft.com/office/powerpoint/2010/main" val="2120627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A8638-A7D1-E848-7E2A-4F1EBBF0ACD8}"/>
            </a:ext>
          </a:extLst>
        </p:cNvPr>
        <p:cNvGrpSpPr/>
        <p:nvPr/>
      </p:nvGrpSpPr>
      <p:grpSpPr>
        <a:xfrm>
          <a:off x="0" y="0"/>
          <a:ext cx="0" cy="0"/>
          <a:chOff x="0" y="0"/>
          <a:chExt cx="0" cy="0"/>
        </a:xfrm>
      </p:grpSpPr>
      <p:sp>
        <p:nvSpPr>
          <p:cNvPr id="19" name="Title 18">
            <a:extLst>
              <a:ext uri="{FF2B5EF4-FFF2-40B4-BE49-F238E27FC236}">
                <a16:creationId xmlns:a16="http://schemas.microsoft.com/office/drawing/2014/main" id="{5B6F4B99-3C42-DEA8-A33D-BBF79F5E772D}"/>
              </a:ext>
            </a:extLst>
          </p:cNvPr>
          <p:cNvSpPr>
            <a:spLocks noGrp="1"/>
          </p:cNvSpPr>
          <p:nvPr>
            <p:ph type="title"/>
          </p:nvPr>
        </p:nvSpPr>
        <p:spPr/>
        <p:txBody>
          <a:bodyPr>
            <a:normAutofit fontScale="90000"/>
          </a:bodyPr>
          <a:lstStyle/>
          <a:p>
            <a:r>
              <a:rPr lang="en-US" dirty="0"/>
              <a:t>Demographic trends will help support housing demand for the next decade</a:t>
            </a:r>
          </a:p>
        </p:txBody>
      </p:sp>
      <p:sp>
        <p:nvSpPr>
          <p:cNvPr id="20" name="Text Placeholder 19">
            <a:extLst>
              <a:ext uri="{FF2B5EF4-FFF2-40B4-BE49-F238E27FC236}">
                <a16:creationId xmlns:a16="http://schemas.microsoft.com/office/drawing/2014/main" id="{5C117CAA-4FCC-1B80-BA82-D9439D86DF6A}"/>
              </a:ext>
            </a:extLst>
          </p:cNvPr>
          <p:cNvSpPr>
            <a:spLocks noGrp="1"/>
          </p:cNvSpPr>
          <p:nvPr>
            <p:ph type="body" sz="quarter" idx="14"/>
          </p:nvPr>
        </p:nvSpPr>
        <p:spPr>
          <a:xfrm>
            <a:off x="8241273" y="1669774"/>
            <a:ext cx="3493527" cy="4273825"/>
          </a:xfrm>
        </p:spPr>
        <p:txBody>
          <a:bodyPr/>
          <a:lstStyle/>
          <a:p>
            <a:r>
              <a:rPr lang="en-US" dirty="0"/>
              <a:t>Over the next decade, strong growth in the age groups that include most first-time homebuyers will help drive additional housing demand.</a:t>
            </a:r>
          </a:p>
          <a:p>
            <a:r>
              <a:rPr lang="en-US" dirty="0"/>
              <a:t>The steady decline in births since the mid-2000s means that, without higher immigration levels, younger household growth will stall in the 2040s.</a:t>
            </a:r>
          </a:p>
        </p:txBody>
      </p:sp>
      <p:sp>
        <p:nvSpPr>
          <p:cNvPr id="8" name="Text Placeholder 7">
            <a:extLst>
              <a:ext uri="{FF2B5EF4-FFF2-40B4-BE49-F238E27FC236}">
                <a16:creationId xmlns:a16="http://schemas.microsoft.com/office/drawing/2014/main" id="{D87EE39B-66CE-CCEF-77D7-BC8DD2AC5B73}"/>
              </a:ext>
            </a:extLst>
          </p:cNvPr>
          <p:cNvSpPr>
            <a:spLocks noGrp="1"/>
          </p:cNvSpPr>
          <p:nvPr>
            <p:ph type="body" sz="quarter" idx="13"/>
          </p:nvPr>
        </p:nvSpPr>
        <p:spPr>
          <a:xfrm>
            <a:off x="457200" y="5788867"/>
            <a:ext cx="7052553" cy="262129"/>
          </a:xfrm>
        </p:spPr>
        <p:txBody>
          <a:bodyPr/>
          <a:lstStyle/>
          <a:p>
            <a:r>
              <a:rPr lang="en-US" dirty="0">
                <a:sym typeface="ITC Franklin Gothic Std Book"/>
              </a:rPr>
              <a:t>Change in U.S. population between ages 25 and 54, </a:t>
            </a:r>
            <a:r>
              <a:rPr lang="en-US" sz="1200" dirty="0">
                <a:sym typeface="ITC Franklin Gothic Std Book"/>
              </a:rPr>
              <a:t>source: Census estimates and projections</a:t>
            </a:r>
          </a:p>
        </p:txBody>
      </p:sp>
      <p:sp>
        <p:nvSpPr>
          <p:cNvPr id="4" name="Footer Placeholder 3">
            <a:extLst>
              <a:ext uri="{FF2B5EF4-FFF2-40B4-BE49-F238E27FC236}">
                <a16:creationId xmlns:a16="http://schemas.microsoft.com/office/drawing/2014/main" id="{45826253-ACC4-3640-3386-ABEECA10BBAF}"/>
              </a:ext>
            </a:extLst>
          </p:cNvPr>
          <p:cNvSpPr>
            <a:spLocks noGrp="1"/>
          </p:cNvSpPr>
          <p:nvPr>
            <p:ph type="ftr" sz="quarter" idx="3"/>
          </p:nvPr>
        </p:nvSpPr>
        <p:spPr>
          <a:xfrm>
            <a:off x="8412480" y="6356350"/>
            <a:ext cx="2468880" cy="365125"/>
          </a:xfrm>
        </p:spPr>
        <p:txBody>
          <a:bodyPr/>
          <a:lstStyle/>
          <a:p>
            <a:r>
              <a:rPr lang="en-US"/>
              <a:t>COOPER CENTER | PUBLIC SERVICE</a:t>
            </a:r>
            <a:endParaRPr lang="en-US" dirty="0"/>
          </a:p>
        </p:txBody>
      </p:sp>
      <p:sp>
        <p:nvSpPr>
          <p:cNvPr id="5" name="Slide Number Placeholder 4">
            <a:extLst>
              <a:ext uri="{FF2B5EF4-FFF2-40B4-BE49-F238E27FC236}">
                <a16:creationId xmlns:a16="http://schemas.microsoft.com/office/drawing/2014/main" id="{007287E4-A2B7-345A-A33A-29DDA668D02D}"/>
              </a:ext>
            </a:extLst>
          </p:cNvPr>
          <p:cNvSpPr>
            <a:spLocks noGrp="1"/>
          </p:cNvSpPr>
          <p:nvPr>
            <p:ph type="sldNum" sz="quarter" idx="4"/>
          </p:nvPr>
        </p:nvSpPr>
        <p:spPr>
          <a:xfrm>
            <a:off x="11009376" y="6373368"/>
            <a:ext cx="415135" cy="323950"/>
          </a:xfrm>
        </p:spPr>
        <p:txBody>
          <a:bodyPr/>
          <a:lstStyle/>
          <a:p>
            <a:fld id="{F2085B6F-5DD0-4AA7-A598-31079D007F56}" type="slidenum">
              <a:rPr lang="en-US" smtClean="0"/>
              <a:pPr/>
              <a:t>20</a:t>
            </a:fld>
            <a:endParaRPr lang="en-US" dirty="0"/>
          </a:p>
        </p:txBody>
      </p:sp>
      <p:pic>
        <p:nvPicPr>
          <p:cNvPr id="2" name="Picture 1">
            <a:extLst>
              <a:ext uri="{FF2B5EF4-FFF2-40B4-BE49-F238E27FC236}">
                <a16:creationId xmlns:a16="http://schemas.microsoft.com/office/drawing/2014/main" id="{E14D56AD-F351-ED72-E6E8-9ACCD3CFF425}"/>
              </a:ext>
            </a:extLst>
          </p:cNvPr>
          <p:cNvPicPr>
            <a:picLocks noChangeAspect="1"/>
          </p:cNvPicPr>
          <p:nvPr/>
        </p:nvPicPr>
        <p:blipFill>
          <a:blip r:embed="rId2"/>
          <a:stretch>
            <a:fillRect/>
          </a:stretch>
        </p:blipFill>
        <p:spPr>
          <a:xfrm>
            <a:off x="965682" y="1608930"/>
            <a:ext cx="6309907" cy="4023709"/>
          </a:xfrm>
          <a:prstGeom prst="rect">
            <a:avLst/>
          </a:prstGeom>
        </p:spPr>
      </p:pic>
    </p:spTree>
    <p:extLst>
      <p:ext uri="{BB962C8B-B14F-4D97-AF65-F5344CB8AC3E}">
        <p14:creationId xmlns:p14="http://schemas.microsoft.com/office/powerpoint/2010/main" val="2471121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36D86-92B3-370E-5857-9243429AA1F9}"/>
            </a:ext>
          </a:extLst>
        </p:cNvPr>
        <p:cNvGrpSpPr/>
        <p:nvPr/>
      </p:nvGrpSpPr>
      <p:grpSpPr>
        <a:xfrm>
          <a:off x="0" y="0"/>
          <a:ext cx="0" cy="0"/>
          <a:chOff x="0" y="0"/>
          <a:chExt cx="0" cy="0"/>
        </a:xfrm>
      </p:grpSpPr>
      <p:sp>
        <p:nvSpPr>
          <p:cNvPr id="19" name="Title 18">
            <a:extLst>
              <a:ext uri="{FF2B5EF4-FFF2-40B4-BE49-F238E27FC236}">
                <a16:creationId xmlns:a16="http://schemas.microsoft.com/office/drawing/2014/main" id="{D5E31846-E62A-FBB9-C282-A6799D6B086F}"/>
              </a:ext>
            </a:extLst>
          </p:cNvPr>
          <p:cNvSpPr>
            <a:spLocks noGrp="1"/>
          </p:cNvSpPr>
          <p:nvPr>
            <p:ph type="title"/>
          </p:nvPr>
        </p:nvSpPr>
        <p:spPr/>
        <p:txBody>
          <a:bodyPr>
            <a:normAutofit fontScale="90000"/>
          </a:bodyPr>
          <a:lstStyle/>
          <a:p>
            <a:r>
              <a:rPr lang="en-US" dirty="0"/>
              <a:t>Growth in older households will continue to be a major force in the housing market</a:t>
            </a:r>
          </a:p>
        </p:txBody>
      </p:sp>
      <p:graphicFrame>
        <p:nvGraphicFramePr>
          <p:cNvPr id="3" name="Content Placeholder 2">
            <a:extLst>
              <a:ext uri="{FF2B5EF4-FFF2-40B4-BE49-F238E27FC236}">
                <a16:creationId xmlns:a16="http://schemas.microsoft.com/office/drawing/2014/main" id="{F619DD98-5072-8F7A-352A-433896EEDF89}"/>
              </a:ext>
            </a:extLst>
          </p:cNvPr>
          <p:cNvGraphicFramePr>
            <a:graphicFrameLocks noGrp="1"/>
          </p:cNvGraphicFramePr>
          <p:nvPr>
            <p:ph sz="quarter" idx="12"/>
            <p:extLst>
              <p:ext uri="{D42A27DB-BD31-4B8C-83A1-F6EECF244321}">
                <p14:modId xmlns:p14="http://schemas.microsoft.com/office/powerpoint/2010/main" val="2222404583"/>
              </p:ext>
            </p:extLst>
          </p:nvPr>
        </p:nvGraphicFramePr>
        <p:xfrm>
          <a:off x="731838" y="1789113"/>
          <a:ext cx="6778625" cy="3789362"/>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 Placeholder 19">
            <a:extLst>
              <a:ext uri="{FF2B5EF4-FFF2-40B4-BE49-F238E27FC236}">
                <a16:creationId xmlns:a16="http://schemas.microsoft.com/office/drawing/2014/main" id="{E255481A-388E-473A-C622-F3EA978F5C67}"/>
              </a:ext>
            </a:extLst>
          </p:cNvPr>
          <p:cNvSpPr>
            <a:spLocks noGrp="1"/>
          </p:cNvSpPr>
          <p:nvPr>
            <p:ph type="body" sz="quarter" idx="14"/>
          </p:nvPr>
        </p:nvSpPr>
        <p:spPr>
          <a:xfrm>
            <a:off x="8216559" y="1089329"/>
            <a:ext cx="3493527" cy="4854270"/>
          </a:xfrm>
        </p:spPr>
        <p:txBody>
          <a:bodyPr>
            <a:normAutofit lnSpcReduction="10000"/>
          </a:bodyPr>
          <a:lstStyle/>
          <a:p>
            <a:r>
              <a:rPr lang="en-US" dirty="0"/>
              <a:t>Since 2010, seniors have accounted for over 80% of the growth in owner-occupied households in the U.S.</a:t>
            </a:r>
          </a:p>
          <a:p>
            <a:r>
              <a:rPr lang="en-US" dirty="0"/>
              <a:t>The rapid growth of older households, which on average have the highest spending power, has had widespread impacts on the housing market.</a:t>
            </a:r>
          </a:p>
          <a:p>
            <a:r>
              <a:rPr lang="en-US" dirty="0"/>
              <a:t>Over the next decade, most of Virginia’s population growth is expected to come from people aged 65 and older.</a:t>
            </a:r>
          </a:p>
        </p:txBody>
      </p:sp>
      <p:sp>
        <p:nvSpPr>
          <p:cNvPr id="8" name="Text Placeholder 7">
            <a:extLst>
              <a:ext uri="{FF2B5EF4-FFF2-40B4-BE49-F238E27FC236}">
                <a16:creationId xmlns:a16="http://schemas.microsoft.com/office/drawing/2014/main" id="{6189C77B-C99C-7BF6-084B-444E986DCEC7}"/>
              </a:ext>
            </a:extLst>
          </p:cNvPr>
          <p:cNvSpPr>
            <a:spLocks noGrp="1"/>
          </p:cNvSpPr>
          <p:nvPr>
            <p:ph type="body" sz="quarter" idx="13"/>
          </p:nvPr>
        </p:nvSpPr>
        <p:spPr>
          <a:xfrm>
            <a:off x="310102" y="5788867"/>
            <a:ext cx="7291346" cy="262129"/>
          </a:xfrm>
        </p:spPr>
        <p:txBody>
          <a:bodyPr/>
          <a:lstStyle/>
          <a:p>
            <a:r>
              <a:rPr lang="en-US" dirty="0">
                <a:sym typeface="ITC Franklin Gothic Std Book"/>
              </a:rPr>
              <a:t>Cumulative change in Owner Occupied Households by Age of Household</a:t>
            </a:r>
            <a:r>
              <a:rPr lang="en-US" sz="1200" dirty="0">
                <a:sym typeface="ITC Franklin Gothic Std Book"/>
              </a:rPr>
              <a:t>, source: Census ACS</a:t>
            </a:r>
          </a:p>
        </p:txBody>
      </p:sp>
      <p:sp>
        <p:nvSpPr>
          <p:cNvPr id="4" name="Footer Placeholder 3">
            <a:extLst>
              <a:ext uri="{FF2B5EF4-FFF2-40B4-BE49-F238E27FC236}">
                <a16:creationId xmlns:a16="http://schemas.microsoft.com/office/drawing/2014/main" id="{767A42F0-0347-199E-6C63-C7594FF16585}"/>
              </a:ext>
            </a:extLst>
          </p:cNvPr>
          <p:cNvSpPr>
            <a:spLocks noGrp="1"/>
          </p:cNvSpPr>
          <p:nvPr>
            <p:ph type="ftr" sz="quarter" idx="3"/>
          </p:nvPr>
        </p:nvSpPr>
        <p:spPr>
          <a:xfrm>
            <a:off x="8412480" y="6356350"/>
            <a:ext cx="2468880" cy="365125"/>
          </a:xfrm>
        </p:spPr>
        <p:txBody>
          <a:bodyPr/>
          <a:lstStyle/>
          <a:p>
            <a:r>
              <a:rPr lang="en-US"/>
              <a:t>COOPER CENTER | PUBLIC SERVICE</a:t>
            </a:r>
            <a:endParaRPr lang="en-US" dirty="0"/>
          </a:p>
        </p:txBody>
      </p:sp>
      <p:sp>
        <p:nvSpPr>
          <p:cNvPr id="5" name="Slide Number Placeholder 4">
            <a:extLst>
              <a:ext uri="{FF2B5EF4-FFF2-40B4-BE49-F238E27FC236}">
                <a16:creationId xmlns:a16="http://schemas.microsoft.com/office/drawing/2014/main" id="{C0AAF8F3-79F4-8E14-A553-6F2A934F94D2}"/>
              </a:ext>
            </a:extLst>
          </p:cNvPr>
          <p:cNvSpPr>
            <a:spLocks noGrp="1"/>
          </p:cNvSpPr>
          <p:nvPr>
            <p:ph type="sldNum" sz="quarter" idx="4"/>
          </p:nvPr>
        </p:nvSpPr>
        <p:spPr>
          <a:xfrm>
            <a:off x="11009376" y="6373368"/>
            <a:ext cx="415135" cy="323950"/>
          </a:xfrm>
        </p:spPr>
        <p:txBody>
          <a:bodyPr/>
          <a:lstStyle/>
          <a:p>
            <a:fld id="{F2085B6F-5DD0-4AA7-A598-31079D007F56}" type="slidenum">
              <a:rPr lang="en-US" smtClean="0"/>
              <a:pPr/>
              <a:t>21</a:t>
            </a:fld>
            <a:endParaRPr lang="en-US" dirty="0"/>
          </a:p>
        </p:txBody>
      </p:sp>
    </p:spTree>
    <p:extLst>
      <p:ext uri="{BB962C8B-B14F-4D97-AF65-F5344CB8AC3E}">
        <p14:creationId xmlns:p14="http://schemas.microsoft.com/office/powerpoint/2010/main" val="2099908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AB932-55F7-9751-D095-721DC6C06D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2B38F7-4915-7C64-D717-7156C146633B}"/>
              </a:ext>
            </a:extLst>
          </p:cNvPr>
          <p:cNvSpPr>
            <a:spLocks noGrp="1"/>
          </p:cNvSpPr>
          <p:nvPr>
            <p:ph type="title"/>
          </p:nvPr>
        </p:nvSpPr>
        <p:spPr>
          <a:xfrm>
            <a:off x="544664" y="357492"/>
            <a:ext cx="7151944" cy="922033"/>
          </a:xfrm>
        </p:spPr>
        <p:txBody>
          <a:bodyPr>
            <a:normAutofit fontScale="90000"/>
          </a:bodyPr>
          <a:lstStyle/>
          <a:p>
            <a:r>
              <a:rPr lang="en-US" dirty="0"/>
              <a:t>Outside early adulthood, a large majority of Americans opt to live in detached homes</a:t>
            </a:r>
          </a:p>
        </p:txBody>
      </p:sp>
      <p:graphicFrame>
        <p:nvGraphicFramePr>
          <p:cNvPr id="3" name="Content Placeholder 8">
            <a:extLst>
              <a:ext uri="{FF2B5EF4-FFF2-40B4-BE49-F238E27FC236}">
                <a16:creationId xmlns:a16="http://schemas.microsoft.com/office/drawing/2014/main" id="{79CFCACC-D724-CB1C-535F-331CEC3D1010}"/>
              </a:ext>
            </a:extLst>
          </p:cNvPr>
          <p:cNvGraphicFramePr>
            <a:graphicFrameLocks noGrp="1"/>
          </p:cNvGraphicFramePr>
          <p:nvPr>
            <p:ph sz="quarter" idx="12"/>
            <p:extLst>
              <p:ext uri="{D42A27DB-BD31-4B8C-83A1-F6EECF244321}">
                <p14:modId xmlns:p14="http://schemas.microsoft.com/office/powerpoint/2010/main" val="2042584011"/>
              </p:ext>
            </p:extLst>
          </p:nvPr>
        </p:nvGraphicFramePr>
        <p:xfrm>
          <a:off x="731838" y="1789113"/>
          <a:ext cx="6778625" cy="3789362"/>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 Placeholder 13">
            <a:extLst>
              <a:ext uri="{FF2B5EF4-FFF2-40B4-BE49-F238E27FC236}">
                <a16:creationId xmlns:a16="http://schemas.microsoft.com/office/drawing/2014/main" id="{2F76D610-142A-C7B2-3918-140C7323FC26}"/>
              </a:ext>
            </a:extLst>
          </p:cNvPr>
          <p:cNvSpPr>
            <a:spLocks noGrp="1"/>
          </p:cNvSpPr>
          <p:nvPr>
            <p:ph type="body" sz="quarter" idx="14"/>
          </p:nvPr>
        </p:nvSpPr>
        <p:spPr>
          <a:xfrm>
            <a:off x="8241273" y="1065475"/>
            <a:ext cx="3493527" cy="4878124"/>
          </a:xfrm>
        </p:spPr>
        <p:txBody>
          <a:bodyPr>
            <a:normAutofit/>
          </a:bodyPr>
          <a:lstStyle/>
          <a:p>
            <a:r>
              <a:rPr lang="en-US" dirty="0"/>
              <a:t>Relatively few older adults downsize, close to eighty percent of eighty-year-olds live in single family homes.</a:t>
            </a:r>
          </a:p>
          <a:p>
            <a:r>
              <a:rPr lang="en-US" dirty="0"/>
              <a:t>U.S. families with children are nine times more likely to live in detached homes than in apartments or condos. </a:t>
            </a:r>
          </a:p>
          <a:p>
            <a:r>
              <a:rPr lang="en-US" dirty="0"/>
              <a:t>Demand will likely continue to be strongest for single family homes, even in Virginia’s larger, denser metro areas. </a:t>
            </a:r>
          </a:p>
          <a:p>
            <a:endParaRPr lang="en-US" dirty="0"/>
          </a:p>
        </p:txBody>
      </p:sp>
      <p:sp>
        <p:nvSpPr>
          <p:cNvPr id="32" name="Text Placeholder 31">
            <a:extLst>
              <a:ext uri="{FF2B5EF4-FFF2-40B4-BE49-F238E27FC236}">
                <a16:creationId xmlns:a16="http://schemas.microsoft.com/office/drawing/2014/main" id="{EE3907B3-2D96-C13F-94D6-1F3D2CDDF195}"/>
              </a:ext>
            </a:extLst>
          </p:cNvPr>
          <p:cNvSpPr>
            <a:spLocks noGrp="1"/>
          </p:cNvSpPr>
          <p:nvPr>
            <p:ph type="body" sz="quarter" idx="13"/>
          </p:nvPr>
        </p:nvSpPr>
        <p:spPr/>
        <p:txBody>
          <a:bodyPr/>
          <a:lstStyle/>
          <a:p>
            <a:r>
              <a:rPr lang="en-US" dirty="0"/>
              <a:t>Distribution of Americans by housing type and age, source: Census Microdata</a:t>
            </a:r>
          </a:p>
          <a:p>
            <a:endParaRPr lang="en-US" dirty="0"/>
          </a:p>
        </p:txBody>
      </p:sp>
      <p:sp>
        <p:nvSpPr>
          <p:cNvPr id="4" name="Footer Placeholder 3">
            <a:extLst>
              <a:ext uri="{FF2B5EF4-FFF2-40B4-BE49-F238E27FC236}">
                <a16:creationId xmlns:a16="http://schemas.microsoft.com/office/drawing/2014/main" id="{1965A0D1-2FCA-1404-EDA3-1C39871EC606}"/>
              </a:ext>
            </a:extLst>
          </p:cNvPr>
          <p:cNvSpPr>
            <a:spLocks noGrp="1"/>
          </p:cNvSpPr>
          <p:nvPr>
            <p:ph type="ftr" sz="quarter" idx="3"/>
          </p:nvPr>
        </p:nvSpPr>
        <p:spPr>
          <a:xfrm>
            <a:off x="8412480" y="6356350"/>
            <a:ext cx="2468880" cy="365125"/>
          </a:xfrm>
        </p:spPr>
        <p:txBody>
          <a:bodyPr/>
          <a:lstStyle/>
          <a:p>
            <a:r>
              <a:rPr lang="en-US"/>
              <a:t>COOPER CENTER | PUBLIC SERVICE</a:t>
            </a:r>
            <a:endParaRPr lang="en-US" dirty="0"/>
          </a:p>
        </p:txBody>
      </p:sp>
      <p:sp>
        <p:nvSpPr>
          <p:cNvPr id="5" name="Slide Number Placeholder 4">
            <a:extLst>
              <a:ext uri="{FF2B5EF4-FFF2-40B4-BE49-F238E27FC236}">
                <a16:creationId xmlns:a16="http://schemas.microsoft.com/office/drawing/2014/main" id="{BE523A46-2B6C-6E37-D819-C4CFEB9BF7C9}"/>
              </a:ext>
            </a:extLst>
          </p:cNvPr>
          <p:cNvSpPr>
            <a:spLocks noGrp="1"/>
          </p:cNvSpPr>
          <p:nvPr>
            <p:ph type="sldNum" sz="quarter" idx="4"/>
          </p:nvPr>
        </p:nvSpPr>
        <p:spPr>
          <a:xfrm>
            <a:off x="11009376" y="6373368"/>
            <a:ext cx="415135" cy="323950"/>
          </a:xfrm>
        </p:spPr>
        <p:txBody>
          <a:bodyPr/>
          <a:lstStyle/>
          <a:p>
            <a:fld id="{F2085B6F-5DD0-4AA7-A598-31079D007F56}" type="slidenum">
              <a:rPr lang="en-US" smtClean="0"/>
              <a:pPr/>
              <a:t>22</a:t>
            </a:fld>
            <a:endParaRPr lang="en-US" dirty="0"/>
          </a:p>
        </p:txBody>
      </p:sp>
    </p:spTree>
    <p:extLst>
      <p:ext uri="{BB962C8B-B14F-4D97-AF65-F5344CB8AC3E}">
        <p14:creationId xmlns:p14="http://schemas.microsoft.com/office/powerpoint/2010/main" val="3703810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7B7FA09-3E54-29F1-1D4B-F67FDD5FF299}"/>
              </a:ext>
            </a:extLst>
          </p:cNvPr>
          <p:cNvSpPr>
            <a:spLocks noGrp="1"/>
          </p:cNvSpPr>
          <p:nvPr>
            <p:ph type="title"/>
          </p:nvPr>
        </p:nvSpPr>
        <p:spPr>
          <a:xfrm>
            <a:off x="899517" y="711875"/>
            <a:ext cx="8046774" cy="762014"/>
          </a:xfrm>
        </p:spPr>
        <p:txBody>
          <a:bodyPr/>
          <a:lstStyle/>
          <a:p>
            <a:pPr algn="l"/>
            <a:r>
              <a:rPr lang="en-US" dirty="0"/>
              <a:t>Concluding Thoughts</a:t>
            </a:r>
          </a:p>
        </p:txBody>
      </p:sp>
      <p:sp>
        <p:nvSpPr>
          <p:cNvPr id="6" name="Footer Placeholder 5">
            <a:extLst>
              <a:ext uri="{FF2B5EF4-FFF2-40B4-BE49-F238E27FC236}">
                <a16:creationId xmlns:a16="http://schemas.microsoft.com/office/drawing/2014/main" id="{1A25A8D2-ABC5-890B-2D85-E297F62FBDB1}"/>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F1F1EF"/>
                </a:solidFill>
                <a:effectLst/>
                <a:uLnTx/>
                <a:uFillTx/>
                <a:latin typeface="ITC Franklin Gothic Std Bk Cd" panose="020B0506030503020204" pitchFamily="34" charset="0"/>
                <a:ea typeface="+mn-ea"/>
                <a:cs typeface="Arial" panose="020B0604020202020204" pitchFamily="34" charset="0"/>
              </a:rPr>
              <a:t>COOPER CENTER </a:t>
            </a:r>
            <a:r>
              <a:rPr kumimoji="0" lang="en-US" sz="1600" b="0" i="0" u="none" strike="noStrike" kern="1200" cap="none" spc="0" normalizeH="0" baseline="0" noProof="0">
                <a:ln>
                  <a:noFill/>
                </a:ln>
                <a:solidFill>
                  <a:srgbClr val="F1F1EF"/>
                </a:solidFill>
                <a:effectLst/>
                <a:uLnTx/>
                <a:uFillTx/>
                <a:latin typeface="ITC Franklin Gothic Std Bk Cd" panose="020B0506030503020204" pitchFamily="34" charset="0"/>
                <a:ea typeface="+mn-ea"/>
                <a:cs typeface="Arial" panose="020B0604020202020204" pitchFamily="34" charset="0"/>
              </a:rPr>
              <a:t>|</a:t>
            </a:r>
            <a:r>
              <a:rPr kumimoji="0" lang="en-US" sz="1300" b="0" i="0" u="none" strike="noStrike" kern="1200" cap="none" spc="0" normalizeH="0" baseline="0" noProof="0">
                <a:ln>
                  <a:noFill/>
                </a:ln>
                <a:solidFill>
                  <a:srgbClr val="F1F1EF"/>
                </a:solidFill>
                <a:effectLst/>
                <a:uLnTx/>
                <a:uFillTx/>
                <a:latin typeface="ITC Franklin Gothic Std Bk Cd" panose="020B0506030503020204" pitchFamily="34" charset="0"/>
                <a:ea typeface="+mn-ea"/>
                <a:cs typeface="Arial" panose="020B0604020202020204" pitchFamily="34" charset="0"/>
              </a:rPr>
              <a:t> PUBLIC SERVICE</a:t>
            </a:r>
            <a:endParaRPr kumimoji="0" lang="en-US" sz="1300" b="0" i="0" u="none" strike="noStrike" kern="1200" cap="none" spc="0" normalizeH="0" baseline="0" noProof="0" dirty="0">
              <a:ln>
                <a:noFill/>
              </a:ln>
              <a:solidFill>
                <a:srgbClr val="F1F1EF"/>
              </a:solidFill>
              <a:effectLst/>
              <a:uLnTx/>
              <a:uFillTx/>
              <a:latin typeface="ITC Franklin Gothic Std Bk Cd" panose="020B0506030503020204" pitchFamily="34" charset="0"/>
              <a:ea typeface="+mn-ea"/>
              <a:cs typeface="Arial" panose="020B0604020202020204" pitchFamily="34" charset="0"/>
            </a:endParaRPr>
          </a:p>
        </p:txBody>
      </p:sp>
      <p:sp>
        <p:nvSpPr>
          <p:cNvPr id="7" name="Slide Number Placeholder 6">
            <a:extLst>
              <a:ext uri="{FF2B5EF4-FFF2-40B4-BE49-F238E27FC236}">
                <a16:creationId xmlns:a16="http://schemas.microsoft.com/office/drawing/2014/main" id="{23329914-8135-2784-959D-9E0BCB3CED1C}"/>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085B6F-5DD0-4AA7-A598-31079D007F56}" type="slidenum">
              <a:rPr kumimoji="0" lang="en-US" sz="1100" b="0" i="0" u="none" strike="noStrike" kern="1200" cap="none" spc="0" normalizeH="0" baseline="0" noProof="0" smtClean="0">
                <a:ln>
                  <a:noFill/>
                </a:ln>
                <a:solidFill>
                  <a:srgbClr val="F1F1EF"/>
                </a:solidFill>
                <a:effectLst/>
                <a:uLnTx/>
                <a:uFillTx/>
                <a:latin typeface="ITC Franklin Gothic Std Bk Cd" panose="020B0506030503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100" b="0" i="0" u="none" strike="noStrike" kern="1200" cap="none" spc="0" normalizeH="0" baseline="0" noProof="0" dirty="0">
              <a:ln>
                <a:noFill/>
              </a:ln>
              <a:solidFill>
                <a:srgbClr val="F1F1EF"/>
              </a:solidFill>
              <a:effectLst/>
              <a:uLnTx/>
              <a:uFillTx/>
              <a:latin typeface="ITC Franklin Gothic Std Bk Cd" panose="020B0506030503020204" pitchFamily="34" charset="0"/>
              <a:ea typeface="+mn-ea"/>
              <a:cs typeface="Arial" panose="020B0604020202020204" pitchFamily="34" charset="0"/>
            </a:endParaRPr>
          </a:p>
        </p:txBody>
      </p:sp>
      <p:sp>
        <p:nvSpPr>
          <p:cNvPr id="9" name="Text Placeholder 10">
            <a:extLst>
              <a:ext uri="{FF2B5EF4-FFF2-40B4-BE49-F238E27FC236}">
                <a16:creationId xmlns:a16="http://schemas.microsoft.com/office/drawing/2014/main" id="{DDC710C8-54B3-0670-FEDF-5630D0018642}"/>
              </a:ext>
            </a:extLst>
          </p:cNvPr>
          <p:cNvSpPr txBox="1">
            <a:spLocks/>
          </p:cNvSpPr>
          <p:nvPr/>
        </p:nvSpPr>
        <p:spPr>
          <a:xfrm>
            <a:off x="899517" y="1894703"/>
            <a:ext cx="10392966" cy="446164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0"/>
              </a:spcBef>
              <a:spcAft>
                <a:spcPts val="18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As the U.S. population ages, more communities are competing to keep and attract workers. Quality of life, especially housing affordability, increasingly determines whether communities grow or shrink.</a:t>
            </a:r>
          </a:p>
          <a:p>
            <a:pPr marL="228600" marR="0" lvl="0" indent="-228600" algn="l" defTabSz="914400" rtl="0" eaLnBrk="1" fontAlgn="auto" latinLnBrk="0" hangingPunct="1">
              <a:lnSpc>
                <a:spcPct val="90000"/>
              </a:lnSpc>
              <a:spcBef>
                <a:spcPts val="0"/>
              </a:spcBef>
              <a:spcAft>
                <a:spcPts val="1800"/>
              </a:spcAft>
              <a:buClrTx/>
              <a:buSzTx/>
              <a:buFont typeface="Arial" panose="020B0604020202020204" pitchFamily="34" charset="0"/>
              <a:buChar char="•"/>
              <a:tabLst/>
              <a:defRPr/>
            </a:pPr>
            <a:r>
              <a:rPr lang="en-US" sz="2400" dirty="0">
                <a:solidFill>
                  <a:prstClr val="white"/>
                </a:solidFill>
                <a:latin typeface="Calibri" panose="020F0502020204030204"/>
              </a:rPr>
              <a:t>Young adults are the most mobile age group, losing them and their families poses a long-term economic risk to high-cost metro areas.</a:t>
            </a:r>
          </a:p>
          <a:p>
            <a:pPr marL="228600" marR="0" lvl="0" indent="-228600" algn="l" defTabSz="914400" rtl="0" eaLnBrk="1" fontAlgn="auto" latinLnBrk="0" hangingPunct="1">
              <a:lnSpc>
                <a:spcPct val="90000"/>
              </a:lnSpc>
              <a:spcBef>
                <a:spcPts val="0"/>
              </a:spcBef>
              <a:spcAft>
                <a:spcPts val="18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Strong growth among both seniors and younger adults will continue to support housing demand over the next decade.</a:t>
            </a:r>
          </a:p>
        </p:txBody>
      </p:sp>
    </p:spTree>
    <p:extLst>
      <p:ext uri="{BB962C8B-B14F-4D97-AF65-F5344CB8AC3E}">
        <p14:creationId xmlns:p14="http://schemas.microsoft.com/office/powerpoint/2010/main" val="2970587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92B58-419A-1291-1A1C-8E4C1AC1E4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5C64F4-484E-A863-4E86-3C829B73B23E}"/>
              </a:ext>
            </a:extLst>
          </p:cNvPr>
          <p:cNvSpPr>
            <a:spLocks noGrp="1"/>
          </p:cNvSpPr>
          <p:nvPr>
            <p:ph type="title"/>
          </p:nvPr>
        </p:nvSpPr>
        <p:spPr>
          <a:xfrm>
            <a:off x="838199" y="1005840"/>
            <a:ext cx="7250723" cy="2103120"/>
          </a:xfrm>
        </p:spPr>
        <p:txBody>
          <a:bodyPr/>
          <a:lstStyle/>
          <a:p>
            <a:r>
              <a:rPr lang="en-US" dirty="0"/>
              <a:t>Demographic Trends and Housing in Virginia</a:t>
            </a:r>
          </a:p>
        </p:txBody>
      </p:sp>
      <p:sp>
        <p:nvSpPr>
          <p:cNvPr id="3" name="Text Placeholder 2">
            <a:extLst>
              <a:ext uri="{FF2B5EF4-FFF2-40B4-BE49-F238E27FC236}">
                <a16:creationId xmlns:a16="http://schemas.microsoft.com/office/drawing/2014/main" id="{CFF8027C-96CF-22FA-DD2C-246019B11211}"/>
              </a:ext>
            </a:extLst>
          </p:cNvPr>
          <p:cNvSpPr>
            <a:spLocks noGrp="1"/>
          </p:cNvSpPr>
          <p:nvPr>
            <p:ph type="body" sz="quarter" idx="11"/>
          </p:nvPr>
        </p:nvSpPr>
        <p:spPr>
          <a:xfrm>
            <a:off x="838199" y="4487952"/>
            <a:ext cx="5224975" cy="334517"/>
          </a:xfrm>
        </p:spPr>
        <p:txBody>
          <a:bodyPr/>
          <a:lstStyle/>
          <a:p>
            <a:r>
              <a:rPr lang="en-US" dirty="0"/>
              <a:t>July 2025</a:t>
            </a:r>
          </a:p>
        </p:txBody>
      </p:sp>
      <p:sp>
        <p:nvSpPr>
          <p:cNvPr id="4" name="Text Placeholder 3">
            <a:extLst>
              <a:ext uri="{FF2B5EF4-FFF2-40B4-BE49-F238E27FC236}">
                <a16:creationId xmlns:a16="http://schemas.microsoft.com/office/drawing/2014/main" id="{621DACFD-F45D-FD3D-41EB-E185F5E51C51}"/>
              </a:ext>
            </a:extLst>
          </p:cNvPr>
          <p:cNvSpPr>
            <a:spLocks noGrp="1"/>
          </p:cNvSpPr>
          <p:nvPr>
            <p:ph type="body" sz="quarter" idx="12"/>
          </p:nvPr>
        </p:nvSpPr>
        <p:spPr>
          <a:xfrm>
            <a:off x="838199" y="5343378"/>
            <a:ext cx="7250113" cy="411480"/>
          </a:xfrm>
        </p:spPr>
        <p:txBody>
          <a:bodyPr/>
          <a:lstStyle/>
          <a:p>
            <a:r>
              <a:rPr lang="en-US" dirty="0"/>
              <a:t>Hamilton Lombard</a:t>
            </a:r>
          </a:p>
        </p:txBody>
      </p:sp>
      <p:sp>
        <p:nvSpPr>
          <p:cNvPr id="5" name="Text Placeholder 4">
            <a:extLst>
              <a:ext uri="{FF2B5EF4-FFF2-40B4-BE49-F238E27FC236}">
                <a16:creationId xmlns:a16="http://schemas.microsoft.com/office/drawing/2014/main" id="{8E6745D8-96D4-F6D5-0C4C-2EBDB93C880C}"/>
              </a:ext>
            </a:extLst>
          </p:cNvPr>
          <p:cNvSpPr>
            <a:spLocks noGrp="1"/>
          </p:cNvSpPr>
          <p:nvPr>
            <p:ph type="body" sz="quarter" idx="13"/>
          </p:nvPr>
        </p:nvSpPr>
        <p:spPr>
          <a:xfrm>
            <a:off x="838199" y="5710076"/>
            <a:ext cx="7250113" cy="367170"/>
          </a:xfrm>
        </p:spPr>
        <p:txBody>
          <a:bodyPr/>
          <a:lstStyle/>
          <a:p>
            <a:r>
              <a:rPr lang="en-US" dirty="0"/>
              <a:t>hamilton.lombard@virginia.edu</a:t>
            </a:r>
          </a:p>
        </p:txBody>
      </p:sp>
      <p:sp>
        <p:nvSpPr>
          <p:cNvPr id="6" name="Text Placeholder 5">
            <a:extLst>
              <a:ext uri="{FF2B5EF4-FFF2-40B4-BE49-F238E27FC236}">
                <a16:creationId xmlns:a16="http://schemas.microsoft.com/office/drawing/2014/main" id="{FFDC6FB8-5E6E-149F-5247-542CD0027E63}"/>
              </a:ext>
            </a:extLst>
          </p:cNvPr>
          <p:cNvSpPr>
            <a:spLocks noGrp="1"/>
          </p:cNvSpPr>
          <p:nvPr>
            <p:ph type="body" sz="quarter" idx="14"/>
          </p:nvPr>
        </p:nvSpPr>
        <p:spPr>
          <a:xfrm>
            <a:off x="838199" y="4084507"/>
            <a:ext cx="7250113" cy="417513"/>
          </a:xfrm>
        </p:spPr>
        <p:txBody>
          <a:bodyPr/>
          <a:lstStyle/>
          <a:p>
            <a:r>
              <a:rPr lang="en-US" dirty="0"/>
              <a:t>Virginia Housing Commission</a:t>
            </a:r>
          </a:p>
        </p:txBody>
      </p:sp>
    </p:spTree>
    <p:extLst>
      <p:ext uri="{BB962C8B-B14F-4D97-AF65-F5344CB8AC3E}">
        <p14:creationId xmlns:p14="http://schemas.microsoft.com/office/powerpoint/2010/main" val="1651854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DB464-930A-D8AB-1BA6-AF714D39F701}"/>
              </a:ext>
            </a:extLst>
          </p:cNvPr>
          <p:cNvSpPr>
            <a:spLocks noGrp="1"/>
          </p:cNvSpPr>
          <p:nvPr>
            <p:ph type="title"/>
          </p:nvPr>
        </p:nvSpPr>
        <p:spPr>
          <a:xfrm>
            <a:off x="731520" y="409225"/>
            <a:ext cx="6778233" cy="922033"/>
          </a:xfrm>
        </p:spPr>
        <p:txBody>
          <a:bodyPr>
            <a:normAutofit fontScale="90000"/>
          </a:bodyPr>
          <a:lstStyle/>
          <a:p>
            <a:r>
              <a:rPr lang="en-US" dirty="0"/>
              <a:t>Virginia’s population growth has rebounded from record lows</a:t>
            </a:r>
          </a:p>
        </p:txBody>
      </p:sp>
      <p:graphicFrame>
        <p:nvGraphicFramePr>
          <p:cNvPr id="15" name="Content Placeholder 14">
            <a:extLst>
              <a:ext uri="{FF2B5EF4-FFF2-40B4-BE49-F238E27FC236}">
                <a16:creationId xmlns:a16="http://schemas.microsoft.com/office/drawing/2014/main" id="{0F3F9A0D-A16D-BDFF-CF46-87BEE3024523}"/>
              </a:ext>
            </a:extLst>
          </p:cNvPr>
          <p:cNvGraphicFramePr>
            <a:graphicFrameLocks noGrp="1"/>
          </p:cNvGraphicFramePr>
          <p:nvPr>
            <p:ph sz="quarter" idx="12"/>
            <p:extLst>
              <p:ext uri="{D42A27DB-BD31-4B8C-83A1-F6EECF244321}">
                <p14:modId xmlns:p14="http://schemas.microsoft.com/office/powerpoint/2010/main" val="2499591827"/>
              </p:ext>
            </p:extLst>
          </p:nvPr>
        </p:nvGraphicFramePr>
        <p:xfrm>
          <a:off x="731838" y="1789113"/>
          <a:ext cx="6778625" cy="3789362"/>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 Placeholder 26">
            <a:extLst>
              <a:ext uri="{FF2B5EF4-FFF2-40B4-BE49-F238E27FC236}">
                <a16:creationId xmlns:a16="http://schemas.microsoft.com/office/drawing/2014/main" id="{C1B2E0AF-16ED-B6C4-2A38-8907D49A6993}"/>
              </a:ext>
            </a:extLst>
          </p:cNvPr>
          <p:cNvSpPr>
            <a:spLocks noGrp="1"/>
          </p:cNvSpPr>
          <p:nvPr>
            <p:ph type="body" sz="quarter" idx="14"/>
          </p:nvPr>
        </p:nvSpPr>
        <p:spPr>
          <a:xfrm>
            <a:off x="8241273" y="1407381"/>
            <a:ext cx="3493527" cy="4536218"/>
          </a:xfrm>
        </p:spPr>
        <p:txBody>
          <a:bodyPr/>
          <a:lstStyle/>
          <a:p>
            <a:r>
              <a:rPr lang="en-US" dirty="0"/>
              <a:t>During the late 2010s and early 2020s, Virginia’s population grew at its slowest rate since the Civil War. </a:t>
            </a:r>
          </a:p>
          <a:p>
            <a:r>
              <a:rPr lang="en-US" dirty="0"/>
              <a:t>In 2024, Virginia added the largest number of new residents in over a decade. </a:t>
            </a:r>
          </a:p>
          <a:p>
            <a:r>
              <a:rPr lang="en-US" dirty="0"/>
              <a:t>In recent decades, Virginia’s population growth has slowed when the national economy is strong and interest rates are low.</a:t>
            </a:r>
          </a:p>
        </p:txBody>
      </p:sp>
      <p:sp>
        <p:nvSpPr>
          <p:cNvPr id="8" name="Text Placeholder 7">
            <a:extLst>
              <a:ext uri="{FF2B5EF4-FFF2-40B4-BE49-F238E27FC236}">
                <a16:creationId xmlns:a16="http://schemas.microsoft.com/office/drawing/2014/main" id="{9CE0D469-0B68-2D10-7085-F221E10095E8}"/>
              </a:ext>
            </a:extLst>
          </p:cNvPr>
          <p:cNvSpPr>
            <a:spLocks noGrp="1"/>
          </p:cNvSpPr>
          <p:nvPr>
            <p:ph type="body" sz="quarter" idx="13"/>
          </p:nvPr>
        </p:nvSpPr>
        <p:spPr>
          <a:xfrm>
            <a:off x="731520" y="5788867"/>
            <a:ext cx="6778233" cy="262129"/>
          </a:xfrm>
        </p:spPr>
        <p:txBody>
          <a:bodyPr/>
          <a:lstStyle/>
          <a:p>
            <a:r>
              <a:rPr lang="en-US" dirty="0"/>
              <a:t>Change since July 1 of the previous year, source: Census Estimates</a:t>
            </a:r>
          </a:p>
        </p:txBody>
      </p:sp>
      <p:sp>
        <p:nvSpPr>
          <p:cNvPr id="4" name="Footer Placeholder 3">
            <a:extLst>
              <a:ext uri="{FF2B5EF4-FFF2-40B4-BE49-F238E27FC236}">
                <a16:creationId xmlns:a16="http://schemas.microsoft.com/office/drawing/2014/main" id="{74C9845E-E241-091B-5BD7-941FD7D0EE8B}"/>
              </a:ext>
            </a:extLst>
          </p:cNvPr>
          <p:cNvSpPr>
            <a:spLocks noGrp="1"/>
          </p:cNvSpPr>
          <p:nvPr>
            <p:ph type="ftr" sz="quarter" idx="3"/>
          </p:nvPr>
        </p:nvSpPr>
        <p:spPr>
          <a:xfrm>
            <a:off x="8412480" y="6356350"/>
            <a:ext cx="2468880" cy="365125"/>
          </a:xfrm>
        </p:spPr>
        <p:txBody>
          <a:bodyPr/>
          <a:lstStyle/>
          <a:p>
            <a:r>
              <a:rPr lang="en-US"/>
              <a:t>COOPER CENTER | PUBLIC SERVICE</a:t>
            </a:r>
            <a:endParaRPr lang="en-US" dirty="0"/>
          </a:p>
        </p:txBody>
      </p:sp>
      <p:sp>
        <p:nvSpPr>
          <p:cNvPr id="5" name="Slide Number Placeholder 4">
            <a:extLst>
              <a:ext uri="{FF2B5EF4-FFF2-40B4-BE49-F238E27FC236}">
                <a16:creationId xmlns:a16="http://schemas.microsoft.com/office/drawing/2014/main" id="{503A4FCA-1931-E85E-CF68-351FB4131BA4}"/>
              </a:ext>
            </a:extLst>
          </p:cNvPr>
          <p:cNvSpPr>
            <a:spLocks noGrp="1"/>
          </p:cNvSpPr>
          <p:nvPr>
            <p:ph type="sldNum" sz="quarter" idx="4"/>
          </p:nvPr>
        </p:nvSpPr>
        <p:spPr>
          <a:xfrm>
            <a:off x="11009376" y="6373368"/>
            <a:ext cx="415135" cy="323950"/>
          </a:xfrm>
        </p:spPr>
        <p:txBody>
          <a:bodyPr/>
          <a:lstStyle/>
          <a:p>
            <a:fld id="{F2085B6F-5DD0-4AA7-A598-31079D007F56}" type="slidenum">
              <a:rPr lang="en-US" smtClean="0"/>
              <a:pPr/>
              <a:t>3</a:t>
            </a:fld>
            <a:endParaRPr lang="en-US" dirty="0"/>
          </a:p>
        </p:txBody>
      </p:sp>
    </p:spTree>
    <p:extLst>
      <p:ext uri="{BB962C8B-B14F-4D97-AF65-F5344CB8AC3E}">
        <p14:creationId xmlns:p14="http://schemas.microsoft.com/office/powerpoint/2010/main" val="3957375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497F9-775A-F90B-D256-21017E82A9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DE1446-BA9C-0530-181C-301EE0BEAC53}"/>
              </a:ext>
            </a:extLst>
          </p:cNvPr>
          <p:cNvSpPr>
            <a:spLocks noGrp="1"/>
          </p:cNvSpPr>
          <p:nvPr>
            <p:ph type="title"/>
          </p:nvPr>
        </p:nvSpPr>
        <p:spPr>
          <a:xfrm>
            <a:off x="731520" y="409225"/>
            <a:ext cx="6778233" cy="922033"/>
          </a:xfrm>
        </p:spPr>
        <p:txBody>
          <a:bodyPr>
            <a:normAutofit fontScale="90000"/>
          </a:bodyPr>
          <a:lstStyle/>
          <a:p>
            <a:r>
              <a:rPr lang="en-US" dirty="0"/>
              <a:t>The recent surge in immigration has fueled much of Virginia’s growth </a:t>
            </a:r>
          </a:p>
        </p:txBody>
      </p:sp>
      <p:graphicFrame>
        <p:nvGraphicFramePr>
          <p:cNvPr id="7" name="Content Placeholder 22">
            <a:extLst>
              <a:ext uri="{FF2B5EF4-FFF2-40B4-BE49-F238E27FC236}">
                <a16:creationId xmlns:a16="http://schemas.microsoft.com/office/drawing/2014/main" id="{34300328-3CFD-B165-F9C9-F64F55FAB35C}"/>
              </a:ext>
            </a:extLst>
          </p:cNvPr>
          <p:cNvGraphicFramePr>
            <a:graphicFrameLocks noGrp="1"/>
          </p:cNvGraphicFramePr>
          <p:nvPr>
            <p:ph sz="quarter" idx="12"/>
            <p:extLst>
              <p:ext uri="{D42A27DB-BD31-4B8C-83A1-F6EECF244321}">
                <p14:modId xmlns:p14="http://schemas.microsoft.com/office/powerpoint/2010/main" val="2863295453"/>
              </p:ext>
            </p:extLst>
          </p:nvPr>
        </p:nvGraphicFramePr>
        <p:xfrm>
          <a:off x="731838" y="1789113"/>
          <a:ext cx="6778625" cy="3789362"/>
        </p:xfrm>
        <a:graphic>
          <a:graphicData uri="http://schemas.openxmlformats.org/drawingml/2006/chart">
            <c:chart xmlns:c="http://schemas.openxmlformats.org/drawingml/2006/chart" xmlns:r="http://schemas.openxmlformats.org/officeDocument/2006/relationships" r:id="rId2"/>
          </a:graphicData>
        </a:graphic>
      </p:graphicFrame>
      <p:sp>
        <p:nvSpPr>
          <p:cNvPr id="22" name="Text Placeholder 21">
            <a:extLst>
              <a:ext uri="{FF2B5EF4-FFF2-40B4-BE49-F238E27FC236}">
                <a16:creationId xmlns:a16="http://schemas.microsoft.com/office/drawing/2014/main" id="{0DE45906-E523-B3BF-A47A-A0BCF5479595}"/>
              </a:ext>
            </a:extLst>
          </p:cNvPr>
          <p:cNvSpPr>
            <a:spLocks noGrp="1"/>
          </p:cNvSpPr>
          <p:nvPr>
            <p:ph type="body" sz="quarter" idx="14"/>
          </p:nvPr>
        </p:nvSpPr>
        <p:spPr>
          <a:xfrm>
            <a:off x="8241273" y="636104"/>
            <a:ext cx="3493527" cy="5307495"/>
          </a:xfrm>
        </p:spPr>
        <p:txBody>
          <a:bodyPr>
            <a:normAutofit/>
          </a:bodyPr>
          <a:lstStyle/>
          <a:p>
            <a:r>
              <a:rPr lang="en-US" dirty="0"/>
              <a:t>Between 2022 and 2024, immigration to the U.S. surged, reaching the highest levels on record in 2024. </a:t>
            </a:r>
          </a:p>
          <a:p>
            <a:r>
              <a:rPr lang="en-US" dirty="0"/>
              <a:t>Since 2021, expanded federal humanitarian programs have tripled the number of authorized immigrants admitted to the U.S. compared to a decade ago.</a:t>
            </a:r>
          </a:p>
          <a:p>
            <a:r>
              <a:rPr lang="en-US" dirty="0"/>
              <a:t>Most recent immigrants have been concentrated in large metro areas, helping boost the population of Northern Virginia. </a:t>
            </a:r>
          </a:p>
        </p:txBody>
      </p:sp>
      <p:sp>
        <p:nvSpPr>
          <p:cNvPr id="8" name="Text Placeholder 7">
            <a:extLst>
              <a:ext uri="{FF2B5EF4-FFF2-40B4-BE49-F238E27FC236}">
                <a16:creationId xmlns:a16="http://schemas.microsoft.com/office/drawing/2014/main" id="{53D90F00-530F-995F-1008-EAC798141D2F}"/>
              </a:ext>
            </a:extLst>
          </p:cNvPr>
          <p:cNvSpPr>
            <a:spLocks noGrp="1"/>
          </p:cNvSpPr>
          <p:nvPr>
            <p:ph type="body" sz="quarter" idx="13"/>
          </p:nvPr>
        </p:nvSpPr>
        <p:spPr>
          <a:xfrm>
            <a:off x="731520" y="5788867"/>
            <a:ext cx="6778233" cy="262129"/>
          </a:xfrm>
        </p:spPr>
        <p:txBody>
          <a:bodyPr/>
          <a:lstStyle/>
          <a:p>
            <a:r>
              <a:rPr lang="en-US" dirty="0"/>
              <a:t>International Migration to Virginia, 2011-2024, source: Census Estimates</a:t>
            </a:r>
          </a:p>
        </p:txBody>
      </p:sp>
      <p:sp>
        <p:nvSpPr>
          <p:cNvPr id="4" name="Footer Placeholder 3">
            <a:extLst>
              <a:ext uri="{FF2B5EF4-FFF2-40B4-BE49-F238E27FC236}">
                <a16:creationId xmlns:a16="http://schemas.microsoft.com/office/drawing/2014/main" id="{EF3BAD25-E1E9-D8DF-872D-43CF6B840ED8}"/>
              </a:ext>
            </a:extLst>
          </p:cNvPr>
          <p:cNvSpPr>
            <a:spLocks noGrp="1"/>
          </p:cNvSpPr>
          <p:nvPr>
            <p:ph type="ftr" sz="quarter" idx="3"/>
          </p:nvPr>
        </p:nvSpPr>
        <p:spPr>
          <a:xfrm>
            <a:off x="8412480" y="6356350"/>
            <a:ext cx="2468880" cy="365125"/>
          </a:xfrm>
        </p:spPr>
        <p:txBody>
          <a:bodyPr/>
          <a:lstStyle/>
          <a:p>
            <a:r>
              <a:rPr lang="en-US"/>
              <a:t>COOPER CENTER | PUBLIC SERVICE</a:t>
            </a:r>
            <a:endParaRPr lang="en-US" dirty="0"/>
          </a:p>
        </p:txBody>
      </p:sp>
      <p:sp>
        <p:nvSpPr>
          <p:cNvPr id="5" name="Slide Number Placeholder 4">
            <a:extLst>
              <a:ext uri="{FF2B5EF4-FFF2-40B4-BE49-F238E27FC236}">
                <a16:creationId xmlns:a16="http://schemas.microsoft.com/office/drawing/2014/main" id="{D6F9520B-F55F-65BB-D690-239F0B90B2E8}"/>
              </a:ext>
            </a:extLst>
          </p:cNvPr>
          <p:cNvSpPr>
            <a:spLocks noGrp="1"/>
          </p:cNvSpPr>
          <p:nvPr>
            <p:ph type="sldNum" sz="quarter" idx="4"/>
          </p:nvPr>
        </p:nvSpPr>
        <p:spPr>
          <a:xfrm>
            <a:off x="11009376" y="6373368"/>
            <a:ext cx="415135" cy="323950"/>
          </a:xfrm>
        </p:spPr>
        <p:txBody>
          <a:bodyPr/>
          <a:lstStyle/>
          <a:p>
            <a:fld id="{F2085B6F-5DD0-4AA7-A598-31079D007F56}" type="slidenum">
              <a:rPr lang="en-US" smtClean="0"/>
              <a:pPr/>
              <a:t>4</a:t>
            </a:fld>
            <a:endParaRPr lang="en-US" dirty="0"/>
          </a:p>
        </p:txBody>
      </p:sp>
    </p:spTree>
    <p:extLst>
      <p:ext uri="{BB962C8B-B14F-4D97-AF65-F5344CB8AC3E}">
        <p14:creationId xmlns:p14="http://schemas.microsoft.com/office/powerpoint/2010/main" val="618825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A8C27-58DC-CADA-AA0D-9FCCA4A3CE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E3F0B4-BBDE-620B-24B7-2CEE107D8B65}"/>
              </a:ext>
            </a:extLst>
          </p:cNvPr>
          <p:cNvSpPr>
            <a:spLocks noGrp="1"/>
          </p:cNvSpPr>
          <p:nvPr>
            <p:ph type="title"/>
          </p:nvPr>
        </p:nvSpPr>
        <p:spPr>
          <a:xfrm>
            <a:off x="349603" y="170904"/>
            <a:ext cx="7160150" cy="1108621"/>
          </a:xfrm>
        </p:spPr>
        <p:txBody>
          <a:bodyPr>
            <a:normAutofit/>
          </a:bodyPr>
          <a:lstStyle/>
          <a:p>
            <a:r>
              <a:rPr lang="en-US" sz="3000" dirty="0"/>
              <a:t>For the first time since 2013, Virginia is gaining more residents from other states than it’s losing</a:t>
            </a:r>
          </a:p>
        </p:txBody>
      </p:sp>
      <p:graphicFrame>
        <p:nvGraphicFramePr>
          <p:cNvPr id="9" name="Content Placeholder 8">
            <a:extLst>
              <a:ext uri="{FF2B5EF4-FFF2-40B4-BE49-F238E27FC236}">
                <a16:creationId xmlns:a16="http://schemas.microsoft.com/office/drawing/2014/main" id="{DDB19E04-189F-46FB-933E-4B1849ACD430}"/>
              </a:ext>
            </a:extLst>
          </p:cNvPr>
          <p:cNvGraphicFramePr>
            <a:graphicFrameLocks noGrp="1"/>
          </p:cNvGraphicFramePr>
          <p:nvPr>
            <p:ph sz="quarter" idx="12"/>
            <p:extLst>
              <p:ext uri="{D42A27DB-BD31-4B8C-83A1-F6EECF244321}">
                <p14:modId xmlns:p14="http://schemas.microsoft.com/office/powerpoint/2010/main" val="1898197168"/>
              </p:ext>
            </p:extLst>
          </p:nvPr>
        </p:nvGraphicFramePr>
        <p:xfrm>
          <a:off x="731838" y="1789113"/>
          <a:ext cx="6778625" cy="3789362"/>
        </p:xfrm>
        <a:graphic>
          <a:graphicData uri="http://schemas.openxmlformats.org/drawingml/2006/chart">
            <c:chart xmlns:c="http://schemas.openxmlformats.org/drawingml/2006/chart" xmlns:r="http://schemas.openxmlformats.org/officeDocument/2006/relationships" r:id="rId2"/>
          </a:graphicData>
        </a:graphic>
      </p:graphicFrame>
      <p:sp>
        <p:nvSpPr>
          <p:cNvPr id="22" name="Text Placeholder 21">
            <a:extLst>
              <a:ext uri="{FF2B5EF4-FFF2-40B4-BE49-F238E27FC236}">
                <a16:creationId xmlns:a16="http://schemas.microsoft.com/office/drawing/2014/main" id="{63D42E77-6A14-2128-55FD-198D013D07C1}"/>
              </a:ext>
            </a:extLst>
          </p:cNvPr>
          <p:cNvSpPr>
            <a:spLocks noGrp="1"/>
          </p:cNvSpPr>
          <p:nvPr>
            <p:ph type="body" sz="quarter" idx="14"/>
          </p:nvPr>
        </p:nvSpPr>
        <p:spPr>
          <a:xfrm>
            <a:off x="8241273" y="1279525"/>
            <a:ext cx="3493527" cy="4664074"/>
          </a:xfrm>
        </p:spPr>
        <p:txBody>
          <a:bodyPr/>
          <a:lstStyle/>
          <a:p>
            <a:r>
              <a:rPr lang="en-US" dirty="0"/>
              <a:t>For the past decade, Virginia has lost more residents to other states than it gained, due in part to relatively weak economies in its two largest metro areas and high housing costs in Northern Virginia.</a:t>
            </a:r>
          </a:p>
          <a:p>
            <a:r>
              <a:rPr lang="en-US" dirty="0"/>
              <a:t>Virginia’s return to attracting residents from other states helped  raise its annual population growth rate to the highest level in over a decade.</a:t>
            </a:r>
          </a:p>
        </p:txBody>
      </p:sp>
      <p:sp>
        <p:nvSpPr>
          <p:cNvPr id="8" name="Text Placeholder 7">
            <a:extLst>
              <a:ext uri="{FF2B5EF4-FFF2-40B4-BE49-F238E27FC236}">
                <a16:creationId xmlns:a16="http://schemas.microsoft.com/office/drawing/2014/main" id="{024D84B1-7705-87B8-2F88-AA7F57527290}"/>
              </a:ext>
            </a:extLst>
          </p:cNvPr>
          <p:cNvSpPr>
            <a:spLocks noGrp="1"/>
          </p:cNvSpPr>
          <p:nvPr>
            <p:ph type="body" sz="quarter" idx="13"/>
          </p:nvPr>
        </p:nvSpPr>
        <p:spPr>
          <a:xfrm>
            <a:off x="731520" y="5788867"/>
            <a:ext cx="6778233" cy="262129"/>
          </a:xfrm>
        </p:spPr>
        <p:txBody>
          <a:bodyPr/>
          <a:lstStyle/>
          <a:p>
            <a:r>
              <a:rPr lang="en-US" dirty="0"/>
              <a:t>Virginia Domestic Migration, 2010-2024 , source: Census Estimates</a:t>
            </a:r>
          </a:p>
        </p:txBody>
      </p:sp>
      <p:sp>
        <p:nvSpPr>
          <p:cNvPr id="4" name="Footer Placeholder 3">
            <a:extLst>
              <a:ext uri="{FF2B5EF4-FFF2-40B4-BE49-F238E27FC236}">
                <a16:creationId xmlns:a16="http://schemas.microsoft.com/office/drawing/2014/main" id="{A81B7BF4-0D1A-09F8-1457-809A97A86869}"/>
              </a:ext>
            </a:extLst>
          </p:cNvPr>
          <p:cNvSpPr>
            <a:spLocks noGrp="1"/>
          </p:cNvSpPr>
          <p:nvPr>
            <p:ph type="ftr" sz="quarter" idx="3"/>
          </p:nvPr>
        </p:nvSpPr>
        <p:spPr>
          <a:xfrm>
            <a:off x="8412480" y="6356350"/>
            <a:ext cx="2468880" cy="365125"/>
          </a:xfrm>
        </p:spPr>
        <p:txBody>
          <a:bodyPr/>
          <a:lstStyle/>
          <a:p>
            <a:r>
              <a:rPr lang="en-US"/>
              <a:t>COOPER CENTER | PUBLIC SERVICE</a:t>
            </a:r>
            <a:endParaRPr lang="en-US" dirty="0"/>
          </a:p>
        </p:txBody>
      </p:sp>
      <p:sp>
        <p:nvSpPr>
          <p:cNvPr id="5" name="Slide Number Placeholder 4">
            <a:extLst>
              <a:ext uri="{FF2B5EF4-FFF2-40B4-BE49-F238E27FC236}">
                <a16:creationId xmlns:a16="http://schemas.microsoft.com/office/drawing/2014/main" id="{5086FEE5-128D-FC80-E12B-750E022FD562}"/>
              </a:ext>
            </a:extLst>
          </p:cNvPr>
          <p:cNvSpPr>
            <a:spLocks noGrp="1"/>
          </p:cNvSpPr>
          <p:nvPr>
            <p:ph type="sldNum" sz="quarter" idx="4"/>
          </p:nvPr>
        </p:nvSpPr>
        <p:spPr>
          <a:xfrm>
            <a:off x="11009376" y="6373368"/>
            <a:ext cx="415135" cy="323950"/>
          </a:xfrm>
        </p:spPr>
        <p:txBody>
          <a:bodyPr/>
          <a:lstStyle/>
          <a:p>
            <a:fld id="{F2085B6F-5DD0-4AA7-A598-31079D007F56}" type="slidenum">
              <a:rPr lang="en-US" smtClean="0"/>
              <a:pPr/>
              <a:t>5</a:t>
            </a:fld>
            <a:endParaRPr lang="en-US" dirty="0"/>
          </a:p>
        </p:txBody>
      </p:sp>
    </p:spTree>
    <p:extLst>
      <p:ext uri="{BB962C8B-B14F-4D97-AF65-F5344CB8AC3E}">
        <p14:creationId xmlns:p14="http://schemas.microsoft.com/office/powerpoint/2010/main" val="88640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5F1C2-4FDB-A329-2D06-885268F22B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F064D5-194C-6B9C-E886-B64D649B0D10}"/>
              </a:ext>
            </a:extLst>
          </p:cNvPr>
          <p:cNvSpPr>
            <a:spLocks noGrp="1"/>
          </p:cNvSpPr>
          <p:nvPr>
            <p:ph type="title"/>
          </p:nvPr>
        </p:nvSpPr>
        <p:spPr>
          <a:xfrm>
            <a:off x="389614" y="357492"/>
            <a:ext cx="6984967" cy="922033"/>
          </a:xfrm>
        </p:spPr>
        <p:txBody>
          <a:bodyPr>
            <a:noAutofit/>
          </a:bodyPr>
          <a:lstStyle/>
          <a:p>
            <a:r>
              <a:rPr lang="en-US" sz="3000" dirty="0"/>
              <a:t>Growth in Virginia is being driven by increased migration to areas outside the Urban Crescent</a:t>
            </a:r>
          </a:p>
        </p:txBody>
      </p:sp>
      <p:graphicFrame>
        <p:nvGraphicFramePr>
          <p:cNvPr id="7" name="Content Placeholder 6">
            <a:extLst>
              <a:ext uri="{FF2B5EF4-FFF2-40B4-BE49-F238E27FC236}">
                <a16:creationId xmlns:a16="http://schemas.microsoft.com/office/drawing/2014/main" id="{19AA3CA7-5AC5-4995-A06A-8D0CDC2768D4}"/>
              </a:ext>
            </a:extLst>
          </p:cNvPr>
          <p:cNvGraphicFramePr>
            <a:graphicFrameLocks noGrp="1"/>
          </p:cNvGraphicFramePr>
          <p:nvPr>
            <p:ph sz="quarter" idx="12"/>
            <p:extLst>
              <p:ext uri="{D42A27DB-BD31-4B8C-83A1-F6EECF244321}">
                <p14:modId xmlns:p14="http://schemas.microsoft.com/office/powerpoint/2010/main" val="2694426631"/>
              </p:ext>
            </p:extLst>
          </p:nvPr>
        </p:nvGraphicFramePr>
        <p:xfrm>
          <a:off x="731838" y="1789113"/>
          <a:ext cx="6778625" cy="3789362"/>
        </p:xfrm>
        <a:graphic>
          <a:graphicData uri="http://schemas.openxmlformats.org/drawingml/2006/chart">
            <c:chart xmlns:c="http://schemas.openxmlformats.org/drawingml/2006/chart" xmlns:r="http://schemas.openxmlformats.org/officeDocument/2006/relationships" r:id="rId2"/>
          </a:graphicData>
        </a:graphic>
      </p:graphicFrame>
      <p:sp>
        <p:nvSpPr>
          <p:cNvPr id="22" name="Text Placeholder 21">
            <a:extLst>
              <a:ext uri="{FF2B5EF4-FFF2-40B4-BE49-F238E27FC236}">
                <a16:creationId xmlns:a16="http://schemas.microsoft.com/office/drawing/2014/main" id="{2D12AAF6-BC16-9FF5-7F68-08C8F2E1945D}"/>
              </a:ext>
            </a:extLst>
          </p:cNvPr>
          <p:cNvSpPr>
            <a:spLocks noGrp="1"/>
          </p:cNvSpPr>
          <p:nvPr>
            <p:ph type="body" sz="quarter" idx="14"/>
          </p:nvPr>
        </p:nvSpPr>
        <p:spPr/>
        <p:txBody>
          <a:bodyPr/>
          <a:lstStyle/>
          <a:p>
            <a:r>
              <a:rPr lang="en-US" dirty="0"/>
              <a:t>Migration to Richmond and many of Virginia’s small metro areas has steadily risen in recent years. </a:t>
            </a:r>
          </a:p>
          <a:p>
            <a:r>
              <a:rPr lang="en-US" dirty="0"/>
              <a:t>Most rural counties, including much of Southside and Southwest Virginia are now attracting more new residents than they are losing. </a:t>
            </a:r>
          </a:p>
          <a:p>
            <a:r>
              <a:rPr lang="en-US" dirty="0"/>
              <a:t>Northern Virginia continued to experience out-migration in 2024, marking an ongoing shift from its historic pattern of attracting new residents from other states. </a:t>
            </a:r>
          </a:p>
        </p:txBody>
      </p:sp>
      <p:sp>
        <p:nvSpPr>
          <p:cNvPr id="8" name="Text Placeholder 7">
            <a:extLst>
              <a:ext uri="{FF2B5EF4-FFF2-40B4-BE49-F238E27FC236}">
                <a16:creationId xmlns:a16="http://schemas.microsoft.com/office/drawing/2014/main" id="{B3AA587F-6CFC-FD4C-BE09-11E6DEB2EFC6}"/>
              </a:ext>
            </a:extLst>
          </p:cNvPr>
          <p:cNvSpPr>
            <a:spLocks noGrp="1"/>
          </p:cNvSpPr>
          <p:nvPr>
            <p:ph type="body" sz="quarter" idx="13"/>
          </p:nvPr>
        </p:nvSpPr>
        <p:spPr>
          <a:xfrm>
            <a:off x="731520" y="5788867"/>
            <a:ext cx="6778233" cy="262129"/>
          </a:xfrm>
        </p:spPr>
        <p:txBody>
          <a:bodyPr/>
          <a:lstStyle/>
          <a:p>
            <a:r>
              <a:rPr lang="en-US" dirty="0"/>
              <a:t>Annual domestic migration by Virginia MSA , source: Census Estimates</a:t>
            </a:r>
          </a:p>
        </p:txBody>
      </p:sp>
      <p:sp>
        <p:nvSpPr>
          <p:cNvPr id="4" name="Footer Placeholder 3">
            <a:extLst>
              <a:ext uri="{FF2B5EF4-FFF2-40B4-BE49-F238E27FC236}">
                <a16:creationId xmlns:a16="http://schemas.microsoft.com/office/drawing/2014/main" id="{4B34DE6A-6230-51BB-36C3-9D654EB17410}"/>
              </a:ext>
            </a:extLst>
          </p:cNvPr>
          <p:cNvSpPr>
            <a:spLocks noGrp="1"/>
          </p:cNvSpPr>
          <p:nvPr>
            <p:ph type="ftr" sz="quarter" idx="3"/>
          </p:nvPr>
        </p:nvSpPr>
        <p:spPr>
          <a:xfrm>
            <a:off x="8412480" y="6356350"/>
            <a:ext cx="2468880" cy="365125"/>
          </a:xfrm>
        </p:spPr>
        <p:txBody>
          <a:bodyPr/>
          <a:lstStyle/>
          <a:p>
            <a:r>
              <a:rPr lang="en-US"/>
              <a:t>COOPER CENTER | PUBLIC SERVICE</a:t>
            </a:r>
            <a:endParaRPr lang="en-US" dirty="0"/>
          </a:p>
        </p:txBody>
      </p:sp>
      <p:sp>
        <p:nvSpPr>
          <p:cNvPr id="5" name="Slide Number Placeholder 4">
            <a:extLst>
              <a:ext uri="{FF2B5EF4-FFF2-40B4-BE49-F238E27FC236}">
                <a16:creationId xmlns:a16="http://schemas.microsoft.com/office/drawing/2014/main" id="{383A653A-3F38-3218-456E-A7531F8B3CA1}"/>
              </a:ext>
            </a:extLst>
          </p:cNvPr>
          <p:cNvSpPr>
            <a:spLocks noGrp="1"/>
          </p:cNvSpPr>
          <p:nvPr>
            <p:ph type="sldNum" sz="quarter" idx="4"/>
          </p:nvPr>
        </p:nvSpPr>
        <p:spPr>
          <a:xfrm>
            <a:off x="11009376" y="6373368"/>
            <a:ext cx="415135" cy="323950"/>
          </a:xfrm>
        </p:spPr>
        <p:txBody>
          <a:bodyPr/>
          <a:lstStyle/>
          <a:p>
            <a:fld id="{F2085B6F-5DD0-4AA7-A598-31079D007F56}" type="slidenum">
              <a:rPr lang="en-US" smtClean="0"/>
              <a:pPr/>
              <a:t>6</a:t>
            </a:fld>
            <a:endParaRPr lang="en-US" dirty="0"/>
          </a:p>
        </p:txBody>
      </p:sp>
    </p:spTree>
    <p:extLst>
      <p:ext uri="{BB962C8B-B14F-4D97-AF65-F5344CB8AC3E}">
        <p14:creationId xmlns:p14="http://schemas.microsoft.com/office/powerpoint/2010/main" val="3373850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51CB2-6493-06C0-3972-C465803D82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BD6445-7784-3C78-FF04-4F241689F8BA}"/>
              </a:ext>
            </a:extLst>
          </p:cNvPr>
          <p:cNvSpPr>
            <a:spLocks noGrp="1"/>
          </p:cNvSpPr>
          <p:nvPr>
            <p:ph type="title"/>
          </p:nvPr>
        </p:nvSpPr>
        <p:spPr>
          <a:xfrm>
            <a:off x="731520" y="409225"/>
            <a:ext cx="6778233" cy="922033"/>
          </a:xfrm>
        </p:spPr>
        <p:txBody>
          <a:bodyPr>
            <a:normAutofit fontScale="90000"/>
          </a:bodyPr>
          <a:lstStyle/>
          <a:p>
            <a:r>
              <a:rPr lang="en-US" dirty="0"/>
              <a:t>A record number of Virginia’s communities are attracting new residents</a:t>
            </a:r>
          </a:p>
        </p:txBody>
      </p:sp>
      <p:pic>
        <p:nvPicPr>
          <p:cNvPr id="12" name="Content Placeholder 11" descr="A map of the united states&#10;&#10;AI-generated content may be incorrect.">
            <a:extLst>
              <a:ext uri="{FF2B5EF4-FFF2-40B4-BE49-F238E27FC236}">
                <a16:creationId xmlns:a16="http://schemas.microsoft.com/office/drawing/2014/main" id="{82A85C03-4DC3-B4E1-B14A-881D6742A70C}"/>
              </a:ext>
            </a:extLst>
          </p:cNvPr>
          <p:cNvPicPr>
            <a:picLocks noGrp="1" noChangeAspect="1"/>
          </p:cNvPicPr>
          <p:nvPr>
            <p:ph sz="quarter" idx="12"/>
          </p:nvPr>
        </p:nvPicPr>
        <p:blipFill>
          <a:blip r:embed="rId2" cstate="print">
            <a:extLst>
              <a:ext uri="{28A0092B-C50C-407E-A947-70E740481C1C}">
                <a14:useLocalDpi xmlns:a14="http://schemas.microsoft.com/office/drawing/2010/main" val="0"/>
              </a:ext>
            </a:extLst>
          </a:blip>
          <a:srcRect l="4234" t="3960" r="2987" b="9989"/>
          <a:stretch>
            <a:fillRect/>
          </a:stretch>
        </p:blipFill>
        <p:spPr>
          <a:xfrm>
            <a:off x="561415" y="2191334"/>
            <a:ext cx="6778625" cy="3018597"/>
          </a:xfrm>
        </p:spPr>
      </p:pic>
      <p:sp>
        <p:nvSpPr>
          <p:cNvPr id="39" name="Text Placeholder 38">
            <a:extLst>
              <a:ext uri="{FF2B5EF4-FFF2-40B4-BE49-F238E27FC236}">
                <a16:creationId xmlns:a16="http://schemas.microsoft.com/office/drawing/2014/main" id="{2121CF9B-1B91-EA57-C63C-E0A17049E9D2}"/>
              </a:ext>
            </a:extLst>
          </p:cNvPr>
          <p:cNvSpPr>
            <a:spLocks noGrp="1"/>
          </p:cNvSpPr>
          <p:nvPr>
            <p:ph type="body" sz="quarter" idx="14"/>
          </p:nvPr>
        </p:nvSpPr>
        <p:spPr>
          <a:xfrm>
            <a:off x="8241273" y="1542553"/>
            <a:ext cx="3493527" cy="4401046"/>
          </a:xfrm>
        </p:spPr>
        <p:txBody>
          <a:bodyPr>
            <a:normAutofit/>
          </a:bodyPr>
          <a:lstStyle/>
          <a:p>
            <a:r>
              <a:rPr lang="en-US" dirty="0"/>
              <a:t>In 2024, a record-high 90% of Virginia localities outside its three biggest metro areas (Hampton Roads, Northern Virginia, and Richmond) attracted more new residents than they lost.</a:t>
            </a:r>
          </a:p>
          <a:p>
            <a:r>
              <a:rPr lang="en-US" dirty="0"/>
              <a:t>Despite the surge in immigration in recent years, Virginia’s largest county and city have lost more residents than they’ve gained.</a:t>
            </a:r>
          </a:p>
        </p:txBody>
      </p:sp>
      <p:sp>
        <p:nvSpPr>
          <p:cNvPr id="8" name="Text Placeholder 7">
            <a:extLst>
              <a:ext uri="{FF2B5EF4-FFF2-40B4-BE49-F238E27FC236}">
                <a16:creationId xmlns:a16="http://schemas.microsoft.com/office/drawing/2014/main" id="{0B714392-5F82-182A-EE84-53D7DF45BBEA}"/>
              </a:ext>
            </a:extLst>
          </p:cNvPr>
          <p:cNvSpPr>
            <a:spLocks noGrp="1"/>
          </p:cNvSpPr>
          <p:nvPr>
            <p:ph type="body" sz="quarter" idx="13"/>
          </p:nvPr>
        </p:nvSpPr>
        <p:spPr>
          <a:xfrm>
            <a:off x="731520" y="5788867"/>
            <a:ext cx="6778233" cy="262129"/>
          </a:xfrm>
        </p:spPr>
        <p:txBody>
          <a:bodyPr/>
          <a:lstStyle/>
          <a:p>
            <a:r>
              <a:rPr lang="en-US" dirty="0"/>
              <a:t>Change in Population from Migration since 2020 , source: Weldon Cooper estimates</a:t>
            </a:r>
          </a:p>
        </p:txBody>
      </p:sp>
      <p:sp>
        <p:nvSpPr>
          <p:cNvPr id="4" name="Footer Placeholder 3">
            <a:extLst>
              <a:ext uri="{FF2B5EF4-FFF2-40B4-BE49-F238E27FC236}">
                <a16:creationId xmlns:a16="http://schemas.microsoft.com/office/drawing/2014/main" id="{81D3138D-BD6B-AF0C-F845-7E7CA4265281}"/>
              </a:ext>
            </a:extLst>
          </p:cNvPr>
          <p:cNvSpPr>
            <a:spLocks noGrp="1"/>
          </p:cNvSpPr>
          <p:nvPr>
            <p:ph type="ftr" sz="quarter" idx="3"/>
          </p:nvPr>
        </p:nvSpPr>
        <p:spPr>
          <a:xfrm>
            <a:off x="8412480" y="6356350"/>
            <a:ext cx="2468880" cy="365125"/>
          </a:xfrm>
        </p:spPr>
        <p:txBody>
          <a:bodyPr/>
          <a:lstStyle/>
          <a:p>
            <a:r>
              <a:rPr lang="en-US"/>
              <a:t>COOPER CENTER | PUBLIC SERVICE</a:t>
            </a:r>
            <a:endParaRPr lang="en-US" dirty="0"/>
          </a:p>
        </p:txBody>
      </p:sp>
      <p:sp>
        <p:nvSpPr>
          <p:cNvPr id="5" name="Slide Number Placeholder 4">
            <a:extLst>
              <a:ext uri="{FF2B5EF4-FFF2-40B4-BE49-F238E27FC236}">
                <a16:creationId xmlns:a16="http://schemas.microsoft.com/office/drawing/2014/main" id="{EB3A7E76-B7EC-CAA8-249E-980B0928A543}"/>
              </a:ext>
            </a:extLst>
          </p:cNvPr>
          <p:cNvSpPr>
            <a:spLocks noGrp="1"/>
          </p:cNvSpPr>
          <p:nvPr>
            <p:ph type="sldNum" sz="quarter" idx="4"/>
          </p:nvPr>
        </p:nvSpPr>
        <p:spPr>
          <a:xfrm>
            <a:off x="11009376" y="6373368"/>
            <a:ext cx="415135" cy="323950"/>
          </a:xfrm>
        </p:spPr>
        <p:txBody>
          <a:bodyPr/>
          <a:lstStyle/>
          <a:p>
            <a:fld id="{F2085B6F-5DD0-4AA7-A598-31079D007F56}" type="slidenum">
              <a:rPr lang="en-US" smtClean="0"/>
              <a:pPr/>
              <a:t>7</a:t>
            </a:fld>
            <a:endParaRPr lang="en-US" dirty="0"/>
          </a:p>
        </p:txBody>
      </p:sp>
      <p:grpSp>
        <p:nvGrpSpPr>
          <p:cNvPr id="27" name="Group 26">
            <a:extLst>
              <a:ext uri="{FF2B5EF4-FFF2-40B4-BE49-F238E27FC236}">
                <a16:creationId xmlns:a16="http://schemas.microsoft.com/office/drawing/2014/main" id="{2E8FBA8C-E7F5-2EB4-2E4E-E19DDE329414}"/>
              </a:ext>
            </a:extLst>
          </p:cNvPr>
          <p:cNvGrpSpPr/>
          <p:nvPr/>
        </p:nvGrpSpPr>
        <p:grpSpPr>
          <a:xfrm>
            <a:off x="852713" y="2182029"/>
            <a:ext cx="3193677" cy="1506071"/>
            <a:chOff x="779929" y="2158253"/>
            <a:chExt cx="3193677" cy="1506071"/>
          </a:xfrm>
        </p:grpSpPr>
        <p:sp>
          <p:nvSpPr>
            <p:cNvPr id="25" name="Rectangle 24">
              <a:extLst>
                <a:ext uri="{FF2B5EF4-FFF2-40B4-BE49-F238E27FC236}">
                  <a16:creationId xmlns:a16="http://schemas.microsoft.com/office/drawing/2014/main" id="{47822A1B-0FCA-1E3B-B4FB-DED6256B16A8}"/>
                </a:ext>
              </a:extLst>
            </p:cNvPr>
            <p:cNvSpPr/>
            <p:nvPr/>
          </p:nvSpPr>
          <p:spPr>
            <a:xfrm>
              <a:off x="779929" y="2158253"/>
              <a:ext cx="3193677" cy="4656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9F10D18-8B27-0456-5EAB-400028D3C00E}"/>
                </a:ext>
              </a:extLst>
            </p:cNvPr>
            <p:cNvSpPr/>
            <p:nvPr/>
          </p:nvSpPr>
          <p:spPr>
            <a:xfrm>
              <a:off x="932330" y="2475379"/>
              <a:ext cx="2221006" cy="11889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1D4221CA-2680-B6AD-866B-E6C2433378DC}"/>
              </a:ext>
            </a:extLst>
          </p:cNvPr>
          <p:cNvGrpSpPr/>
          <p:nvPr/>
        </p:nvGrpSpPr>
        <p:grpSpPr>
          <a:xfrm>
            <a:off x="933388" y="2125031"/>
            <a:ext cx="2819628" cy="1541192"/>
            <a:chOff x="200976" y="3877318"/>
            <a:chExt cx="2621399" cy="1767506"/>
          </a:xfrm>
        </p:grpSpPr>
        <p:sp>
          <p:nvSpPr>
            <p:cNvPr id="15" name="Rectangle 14">
              <a:extLst>
                <a:ext uri="{FF2B5EF4-FFF2-40B4-BE49-F238E27FC236}">
                  <a16:creationId xmlns:a16="http://schemas.microsoft.com/office/drawing/2014/main" id="{32E00A89-3EFF-9425-F7A9-41F9CEA24062}"/>
                </a:ext>
              </a:extLst>
            </p:cNvPr>
            <p:cNvSpPr/>
            <p:nvPr/>
          </p:nvSpPr>
          <p:spPr>
            <a:xfrm>
              <a:off x="200976" y="3943208"/>
              <a:ext cx="497291" cy="240240"/>
            </a:xfrm>
            <a:prstGeom prst="rect">
              <a:avLst/>
            </a:prstGeom>
            <a:solidFill>
              <a:srgbClr val="5F87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4DE36169-58AE-A7AE-B574-28ADBAA106FB}"/>
                </a:ext>
              </a:extLst>
            </p:cNvPr>
            <p:cNvSpPr txBox="1"/>
            <p:nvPr/>
          </p:nvSpPr>
          <p:spPr>
            <a:xfrm>
              <a:off x="698268" y="3877318"/>
              <a:ext cx="1739096" cy="35297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Segoe UI" panose="020B0502040204020203" pitchFamily="34" charset="0"/>
                  <a:ea typeface="+mn-ea"/>
                  <a:cs typeface="Segoe UI" panose="020B0502040204020203" pitchFamily="34" charset="0"/>
                </a:rPr>
                <a:t>Declined over 2%</a:t>
              </a:r>
            </a:p>
          </p:txBody>
        </p:sp>
        <p:sp>
          <p:nvSpPr>
            <p:cNvPr id="17" name="TextBox 16">
              <a:extLst>
                <a:ext uri="{FF2B5EF4-FFF2-40B4-BE49-F238E27FC236}">
                  <a16:creationId xmlns:a16="http://schemas.microsoft.com/office/drawing/2014/main" id="{145A5FAE-0BC4-3DAB-7728-9BB79A4D5F56}"/>
                </a:ext>
              </a:extLst>
            </p:cNvPr>
            <p:cNvSpPr txBox="1"/>
            <p:nvPr/>
          </p:nvSpPr>
          <p:spPr>
            <a:xfrm>
              <a:off x="698268" y="4230952"/>
              <a:ext cx="2124107" cy="35297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Segoe UI" panose="020B0502040204020203" pitchFamily="34" charset="0"/>
                  <a:ea typeface="+mn-ea"/>
                  <a:cs typeface="Segoe UI" panose="020B0502040204020203" pitchFamily="34" charset="0"/>
                </a:rPr>
                <a:t>Declined less than 2%</a:t>
              </a:r>
            </a:p>
          </p:txBody>
        </p:sp>
        <p:sp>
          <p:nvSpPr>
            <p:cNvPr id="18" name="TextBox 17">
              <a:extLst>
                <a:ext uri="{FF2B5EF4-FFF2-40B4-BE49-F238E27FC236}">
                  <a16:creationId xmlns:a16="http://schemas.microsoft.com/office/drawing/2014/main" id="{15E8E761-3CA9-11A4-88E3-EC150401FC93}"/>
                </a:ext>
              </a:extLst>
            </p:cNvPr>
            <p:cNvSpPr txBox="1"/>
            <p:nvPr/>
          </p:nvSpPr>
          <p:spPr>
            <a:xfrm>
              <a:off x="698268" y="4584586"/>
              <a:ext cx="1803358" cy="35297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Segoe UI" panose="020B0502040204020203" pitchFamily="34" charset="0"/>
                  <a:ea typeface="+mn-ea"/>
                  <a:cs typeface="Segoe UI" panose="020B0502040204020203" pitchFamily="34" charset="0"/>
                </a:rPr>
                <a:t>Grew</a:t>
              </a:r>
              <a:r>
                <a:rPr kumimoji="0" lang="en-US" sz="1400" b="1" i="0" u="none" strike="noStrike" kern="1200" cap="none" spc="0" normalizeH="0" baseline="0" noProof="0" dirty="0">
                  <a:ln>
                    <a:noFill/>
                  </a:ln>
                  <a:solidFill>
                    <a:prstClr val="black">
                      <a:lumMod val="65000"/>
                      <a:lumOff val="35000"/>
                    </a:prstClr>
                  </a:solidFill>
                  <a:effectLst/>
                  <a:uLnTx/>
                  <a:uFillTx/>
                  <a:latin typeface="Franklin Gothic Book" panose="020B0503020102020204" pitchFamily="34" charset="0"/>
                  <a:ea typeface="+mn-ea"/>
                  <a:cs typeface="Segoe UI" panose="020B0502040204020203" pitchFamily="34" charset="0"/>
                </a:rPr>
                <a:t> </a:t>
              </a:r>
              <a:r>
                <a:rPr kumimoji="0" lang="en-US" sz="1400" b="0" i="0" u="none" strike="noStrike" kern="1200" cap="none" spc="0" normalizeH="0" baseline="0" noProof="0" dirty="0">
                  <a:ln>
                    <a:noFill/>
                  </a:ln>
                  <a:solidFill>
                    <a:prstClr val="black">
                      <a:lumMod val="65000"/>
                      <a:lumOff val="35000"/>
                    </a:prstClr>
                  </a:solidFill>
                  <a:effectLst/>
                  <a:uLnTx/>
                  <a:uFillTx/>
                  <a:latin typeface="Segoe UI" panose="020B0502040204020203" pitchFamily="34" charset="0"/>
                  <a:ea typeface="+mn-ea"/>
                  <a:cs typeface="Segoe UI" panose="020B0502040204020203" pitchFamily="34" charset="0"/>
                </a:rPr>
                <a:t>less than 2%</a:t>
              </a:r>
            </a:p>
          </p:txBody>
        </p:sp>
        <p:sp>
          <p:nvSpPr>
            <p:cNvPr id="19" name="TextBox 18">
              <a:extLst>
                <a:ext uri="{FF2B5EF4-FFF2-40B4-BE49-F238E27FC236}">
                  <a16:creationId xmlns:a16="http://schemas.microsoft.com/office/drawing/2014/main" id="{72627285-7AF3-1331-E149-91B778F2390D}"/>
                </a:ext>
              </a:extLst>
            </p:cNvPr>
            <p:cNvSpPr txBox="1"/>
            <p:nvPr/>
          </p:nvSpPr>
          <p:spPr>
            <a:xfrm>
              <a:off x="698268" y="4938218"/>
              <a:ext cx="1583201" cy="35297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Segoe UI" panose="020B0502040204020203" pitchFamily="34" charset="0"/>
                  <a:ea typeface="+mn-ea"/>
                  <a:cs typeface="Segoe UI" panose="020B0502040204020203" pitchFamily="34" charset="0"/>
                </a:rPr>
                <a:t>Grew</a:t>
              </a:r>
              <a:r>
                <a:rPr kumimoji="0" lang="en-US" sz="1400" b="1" i="0" u="none" strike="noStrike" kern="1200" cap="none" spc="0" normalizeH="0" baseline="0" noProof="0" dirty="0">
                  <a:ln>
                    <a:noFill/>
                  </a:ln>
                  <a:solidFill>
                    <a:prstClr val="black">
                      <a:lumMod val="65000"/>
                      <a:lumOff val="35000"/>
                    </a:prstClr>
                  </a:solidFill>
                  <a:effectLst/>
                  <a:uLnTx/>
                  <a:uFillTx/>
                  <a:latin typeface="Franklin Gothic Book" panose="020B0503020102020204" pitchFamily="34" charset="0"/>
                  <a:ea typeface="+mn-ea"/>
                  <a:cs typeface="Segoe UI" panose="020B0502040204020203" pitchFamily="34" charset="0"/>
                </a:rPr>
                <a:t> </a:t>
              </a:r>
              <a:r>
                <a:rPr kumimoji="0" lang="en-US" sz="1400" b="0" i="0" u="none" strike="noStrike" kern="1200" cap="none" spc="0" normalizeH="0" baseline="0" noProof="0" dirty="0">
                  <a:ln>
                    <a:noFill/>
                  </a:ln>
                  <a:solidFill>
                    <a:prstClr val="black">
                      <a:lumMod val="65000"/>
                      <a:lumOff val="35000"/>
                    </a:prstClr>
                  </a:solidFill>
                  <a:effectLst/>
                  <a:uLnTx/>
                  <a:uFillTx/>
                  <a:latin typeface="Segoe UI" panose="020B0502040204020203" pitchFamily="34" charset="0"/>
                  <a:ea typeface="+mn-ea"/>
                  <a:cs typeface="Segoe UI" panose="020B0502040204020203" pitchFamily="34" charset="0"/>
                </a:rPr>
                <a:t>2% to 4%</a:t>
              </a:r>
            </a:p>
          </p:txBody>
        </p:sp>
        <p:sp>
          <p:nvSpPr>
            <p:cNvPr id="20" name="TextBox 19">
              <a:extLst>
                <a:ext uri="{FF2B5EF4-FFF2-40B4-BE49-F238E27FC236}">
                  <a16:creationId xmlns:a16="http://schemas.microsoft.com/office/drawing/2014/main" id="{E4966B58-3292-F058-96BC-F76D0224C7ED}"/>
                </a:ext>
              </a:extLst>
            </p:cNvPr>
            <p:cNvSpPr txBox="1"/>
            <p:nvPr/>
          </p:nvSpPr>
          <p:spPr>
            <a:xfrm>
              <a:off x="698268" y="5291852"/>
              <a:ext cx="1944682" cy="35297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Segoe UI" panose="020B0502040204020203" pitchFamily="34" charset="0"/>
                  <a:ea typeface="+mn-ea"/>
                  <a:cs typeface="Segoe UI" panose="020B0502040204020203" pitchFamily="34" charset="0"/>
                </a:rPr>
                <a:t>Grew more than 4%</a:t>
              </a:r>
            </a:p>
          </p:txBody>
        </p:sp>
        <p:sp>
          <p:nvSpPr>
            <p:cNvPr id="21" name="Rectangle 20">
              <a:extLst>
                <a:ext uri="{FF2B5EF4-FFF2-40B4-BE49-F238E27FC236}">
                  <a16:creationId xmlns:a16="http://schemas.microsoft.com/office/drawing/2014/main" id="{A4D98755-7B35-F152-CE2F-FA1561097FA2}"/>
                </a:ext>
              </a:extLst>
            </p:cNvPr>
            <p:cNvSpPr/>
            <p:nvPr/>
          </p:nvSpPr>
          <p:spPr>
            <a:xfrm>
              <a:off x="200976" y="4286518"/>
              <a:ext cx="497291" cy="240240"/>
            </a:xfrm>
            <a:prstGeom prst="rect">
              <a:avLst/>
            </a:prstGeom>
            <a:solidFill>
              <a:srgbClr val="B2C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D38EA5AA-9370-D9AD-B04D-47041E2B5CE1}"/>
                </a:ext>
              </a:extLst>
            </p:cNvPr>
            <p:cNvSpPr/>
            <p:nvPr/>
          </p:nvSpPr>
          <p:spPr>
            <a:xfrm>
              <a:off x="200976" y="4653999"/>
              <a:ext cx="497291" cy="240240"/>
            </a:xfrm>
            <a:prstGeom prst="rect">
              <a:avLst/>
            </a:prstGeom>
            <a:solidFill>
              <a:srgbClr val="FAF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F2838277-3B01-A48D-09C0-C55A0C0DF3B5}"/>
                </a:ext>
              </a:extLst>
            </p:cNvPr>
            <p:cNvSpPr/>
            <p:nvPr/>
          </p:nvSpPr>
          <p:spPr>
            <a:xfrm>
              <a:off x="200976" y="4997310"/>
              <a:ext cx="497291" cy="240240"/>
            </a:xfrm>
            <a:prstGeom prst="rect">
              <a:avLst/>
            </a:prstGeom>
            <a:solidFill>
              <a:srgbClr val="F6A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4CF33734-4F9F-1B87-A81F-7EDB8D6CC351}"/>
                </a:ext>
              </a:extLst>
            </p:cNvPr>
            <p:cNvSpPr/>
            <p:nvPr/>
          </p:nvSpPr>
          <p:spPr>
            <a:xfrm>
              <a:off x="200976" y="5340619"/>
              <a:ext cx="497291" cy="240240"/>
            </a:xfrm>
            <a:prstGeom prst="rect">
              <a:avLst/>
            </a:prstGeom>
            <a:solidFill>
              <a:srgbClr val="E145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017553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0104F-7E1F-D35C-E815-44BD1A7E8D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8FB398-71EE-04C6-6D4F-B58DFC947E8E}"/>
              </a:ext>
            </a:extLst>
          </p:cNvPr>
          <p:cNvSpPr>
            <a:spLocks noGrp="1"/>
          </p:cNvSpPr>
          <p:nvPr>
            <p:ph type="title"/>
          </p:nvPr>
        </p:nvSpPr>
        <p:spPr>
          <a:xfrm>
            <a:off x="731520" y="409225"/>
            <a:ext cx="6778233" cy="922033"/>
          </a:xfrm>
        </p:spPr>
        <p:txBody>
          <a:bodyPr>
            <a:normAutofit fontScale="90000"/>
          </a:bodyPr>
          <a:lstStyle/>
          <a:p>
            <a:r>
              <a:rPr lang="en-US" dirty="0"/>
              <a:t>Since 2020 many small towns and rural counties have continued to gain residents</a:t>
            </a:r>
          </a:p>
        </p:txBody>
      </p:sp>
      <p:graphicFrame>
        <p:nvGraphicFramePr>
          <p:cNvPr id="9" name="Content Placeholder 8">
            <a:extLst>
              <a:ext uri="{FF2B5EF4-FFF2-40B4-BE49-F238E27FC236}">
                <a16:creationId xmlns:a16="http://schemas.microsoft.com/office/drawing/2014/main" id="{4E496181-5A9E-7D53-3374-479FDC9DD5A3}"/>
              </a:ext>
            </a:extLst>
          </p:cNvPr>
          <p:cNvGraphicFramePr>
            <a:graphicFrameLocks noGrp="1"/>
          </p:cNvGraphicFramePr>
          <p:nvPr>
            <p:ph sz="quarter" idx="12"/>
            <p:extLst>
              <p:ext uri="{D42A27DB-BD31-4B8C-83A1-F6EECF244321}">
                <p14:modId xmlns:p14="http://schemas.microsoft.com/office/powerpoint/2010/main" val="3866838775"/>
              </p:ext>
            </p:extLst>
          </p:nvPr>
        </p:nvGraphicFramePr>
        <p:xfrm>
          <a:off x="731838" y="1789113"/>
          <a:ext cx="6778625" cy="3789362"/>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 Placeholder 13">
            <a:extLst>
              <a:ext uri="{FF2B5EF4-FFF2-40B4-BE49-F238E27FC236}">
                <a16:creationId xmlns:a16="http://schemas.microsoft.com/office/drawing/2014/main" id="{E6D42D21-DD40-40F1-B670-18E44ACF1EA4}"/>
              </a:ext>
            </a:extLst>
          </p:cNvPr>
          <p:cNvSpPr>
            <a:spLocks noGrp="1"/>
          </p:cNvSpPr>
          <p:nvPr>
            <p:ph type="body" sz="quarter" idx="14"/>
          </p:nvPr>
        </p:nvSpPr>
        <p:spPr>
          <a:xfrm>
            <a:off x="8241273" y="787179"/>
            <a:ext cx="3493527" cy="5156420"/>
          </a:xfrm>
        </p:spPr>
        <p:txBody>
          <a:bodyPr>
            <a:normAutofit lnSpcReduction="10000"/>
          </a:bodyPr>
          <a:lstStyle/>
          <a:p>
            <a:r>
              <a:rPr lang="en-US" dirty="0"/>
              <a:t>Nationally, migration has increased to exurban counties on the edges of metro areas, such as Orange County, and to areas with natural amenities, including Middlesex County.</a:t>
            </a:r>
          </a:p>
          <a:p>
            <a:r>
              <a:rPr lang="en-US" dirty="0"/>
              <a:t>In 2024, a combination of factors, including the persistence of remote work, a strong economy and high housing prices in large metro areas have led many Americans to continue to move to small towns and rural counties across the country.</a:t>
            </a:r>
          </a:p>
          <a:p>
            <a:endParaRPr lang="en-US" dirty="0"/>
          </a:p>
        </p:txBody>
      </p:sp>
      <p:sp>
        <p:nvSpPr>
          <p:cNvPr id="8" name="Text Placeholder 7">
            <a:extLst>
              <a:ext uri="{FF2B5EF4-FFF2-40B4-BE49-F238E27FC236}">
                <a16:creationId xmlns:a16="http://schemas.microsoft.com/office/drawing/2014/main" id="{06CAA8AD-E16C-4625-7EBF-6472EA434024}"/>
              </a:ext>
            </a:extLst>
          </p:cNvPr>
          <p:cNvSpPr>
            <a:spLocks noGrp="1"/>
          </p:cNvSpPr>
          <p:nvPr>
            <p:ph type="body" sz="quarter" idx="13"/>
          </p:nvPr>
        </p:nvSpPr>
        <p:spPr>
          <a:xfrm>
            <a:off x="214686" y="5788867"/>
            <a:ext cx="7295068" cy="262129"/>
          </a:xfrm>
        </p:spPr>
        <p:txBody>
          <a:bodyPr/>
          <a:lstStyle/>
          <a:p>
            <a:r>
              <a:rPr lang="en-US" sz="1400" dirty="0">
                <a:sym typeface="ITC Franklin Gothic Std Book"/>
              </a:rPr>
              <a:t># of U.S. Counties with Positive Domestic Migration (Populations under 100K)</a:t>
            </a:r>
            <a:r>
              <a:rPr lang="en-US" sz="1400" dirty="0"/>
              <a:t> MSA , </a:t>
            </a:r>
            <a:r>
              <a:rPr lang="en-US" sz="1200" dirty="0"/>
              <a:t>source: Census Estimates</a:t>
            </a:r>
            <a:r>
              <a:rPr lang="en-US" sz="1200" dirty="0">
                <a:sym typeface="ITC Franklin Gothic Std Book"/>
              </a:rPr>
              <a:t> </a:t>
            </a:r>
          </a:p>
        </p:txBody>
      </p:sp>
      <p:sp>
        <p:nvSpPr>
          <p:cNvPr id="4" name="Footer Placeholder 3">
            <a:extLst>
              <a:ext uri="{FF2B5EF4-FFF2-40B4-BE49-F238E27FC236}">
                <a16:creationId xmlns:a16="http://schemas.microsoft.com/office/drawing/2014/main" id="{32D3F3B6-5769-7A4A-CD2B-60299D2D4ECC}"/>
              </a:ext>
            </a:extLst>
          </p:cNvPr>
          <p:cNvSpPr>
            <a:spLocks noGrp="1"/>
          </p:cNvSpPr>
          <p:nvPr>
            <p:ph type="ftr" sz="quarter" idx="3"/>
          </p:nvPr>
        </p:nvSpPr>
        <p:spPr>
          <a:xfrm>
            <a:off x="8412480" y="6356350"/>
            <a:ext cx="2468880" cy="365125"/>
          </a:xfrm>
        </p:spPr>
        <p:txBody>
          <a:bodyPr/>
          <a:lstStyle/>
          <a:p>
            <a:r>
              <a:rPr lang="en-US"/>
              <a:t>COOPER CENTER | PUBLIC SERVICE</a:t>
            </a:r>
            <a:endParaRPr lang="en-US" dirty="0"/>
          </a:p>
        </p:txBody>
      </p:sp>
      <p:sp>
        <p:nvSpPr>
          <p:cNvPr id="5" name="Slide Number Placeholder 4">
            <a:extLst>
              <a:ext uri="{FF2B5EF4-FFF2-40B4-BE49-F238E27FC236}">
                <a16:creationId xmlns:a16="http://schemas.microsoft.com/office/drawing/2014/main" id="{2A407813-9CB4-E05C-61FC-5C42813995BB}"/>
              </a:ext>
            </a:extLst>
          </p:cNvPr>
          <p:cNvSpPr>
            <a:spLocks noGrp="1"/>
          </p:cNvSpPr>
          <p:nvPr>
            <p:ph type="sldNum" sz="quarter" idx="4"/>
          </p:nvPr>
        </p:nvSpPr>
        <p:spPr>
          <a:xfrm>
            <a:off x="11009376" y="6373368"/>
            <a:ext cx="415135" cy="323950"/>
          </a:xfrm>
        </p:spPr>
        <p:txBody>
          <a:bodyPr/>
          <a:lstStyle/>
          <a:p>
            <a:fld id="{F2085B6F-5DD0-4AA7-A598-31079D007F56}" type="slidenum">
              <a:rPr lang="en-US" smtClean="0"/>
              <a:pPr/>
              <a:t>8</a:t>
            </a:fld>
            <a:endParaRPr lang="en-US" dirty="0"/>
          </a:p>
        </p:txBody>
      </p:sp>
    </p:spTree>
    <p:extLst>
      <p:ext uri="{BB962C8B-B14F-4D97-AF65-F5344CB8AC3E}">
        <p14:creationId xmlns:p14="http://schemas.microsoft.com/office/powerpoint/2010/main" val="1150087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CE592-E18D-D66D-24BF-303E29158B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95B99C-0D30-F1F7-65CF-BB7257E40BCF}"/>
              </a:ext>
            </a:extLst>
          </p:cNvPr>
          <p:cNvSpPr>
            <a:spLocks noGrp="1"/>
          </p:cNvSpPr>
          <p:nvPr>
            <p:ph type="title"/>
          </p:nvPr>
        </p:nvSpPr>
        <p:spPr>
          <a:xfrm>
            <a:off x="503838" y="409226"/>
            <a:ext cx="6893780" cy="922033"/>
          </a:xfrm>
        </p:spPr>
        <p:txBody>
          <a:bodyPr>
            <a:normAutofit fontScale="90000"/>
          </a:bodyPr>
          <a:lstStyle/>
          <a:p>
            <a:r>
              <a:rPr lang="en-US" dirty="0"/>
              <a:t>Remote work continues to give workers more freedom in where they live</a:t>
            </a:r>
          </a:p>
        </p:txBody>
      </p:sp>
      <p:pic>
        <p:nvPicPr>
          <p:cNvPr id="23" name="Content Placeholder 22" descr="A graph with blue lines and white text&#10;&#10;AI-generated content may be incorrect.">
            <a:extLst>
              <a:ext uri="{FF2B5EF4-FFF2-40B4-BE49-F238E27FC236}">
                <a16:creationId xmlns:a16="http://schemas.microsoft.com/office/drawing/2014/main" id="{7AA41C0B-79FB-B91F-8499-EBE62C92A046}"/>
              </a:ext>
            </a:extLst>
          </p:cNvPr>
          <p:cNvPicPr>
            <a:picLocks noGrp="1" noChangeAspect="1"/>
          </p:cNvPicPr>
          <p:nvPr>
            <p:ph sz="quarter" idx="12"/>
          </p:nvPr>
        </p:nvPicPr>
        <p:blipFill>
          <a:blip r:embed="rId2">
            <a:extLst>
              <a:ext uri="{28A0092B-C50C-407E-A947-70E740481C1C}">
                <a14:useLocalDpi xmlns:a14="http://schemas.microsoft.com/office/drawing/2010/main" val="0"/>
              </a:ext>
            </a:extLst>
          </a:blip>
          <a:srcRect t="6118" r="3776"/>
          <a:stretch>
            <a:fillRect/>
          </a:stretch>
        </p:blipFill>
        <p:spPr>
          <a:xfrm>
            <a:off x="615870" y="1741394"/>
            <a:ext cx="7055776" cy="3826192"/>
          </a:xfrm>
        </p:spPr>
      </p:pic>
      <p:sp>
        <p:nvSpPr>
          <p:cNvPr id="21" name="Text Placeholder 20">
            <a:extLst>
              <a:ext uri="{FF2B5EF4-FFF2-40B4-BE49-F238E27FC236}">
                <a16:creationId xmlns:a16="http://schemas.microsoft.com/office/drawing/2014/main" id="{1D121225-B3ED-31CD-F857-03AE3F394B5C}"/>
              </a:ext>
            </a:extLst>
          </p:cNvPr>
          <p:cNvSpPr>
            <a:spLocks noGrp="1"/>
          </p:cNvSpPr>
          <p:nvPr>
            <p:ph type="body" sz="quarter" idx="14"/>
          </p:nvPr>
        </p:nvSpPr>
        <p:spPr/>
        <p:txBody>
          <a:bodyPr/>
          <a:lstStyle/>
          <a:p>
            <a:r>
              <a:rPr lang="en-US" dirty="0"/>
              <a:t>Last month, 27 percent of full days were worked remotely in the U.S., approximately four times more than before the pandemic. </a:t>
            </a:r>
          </a:p>
          <a:p>
            <a:r>
              <a:rPr lang="en-US" dirty="0"/>
              <a:t>Between 2019 and 2022, the number of Virginians working in the Washington, D.C., Metro Area but living elsewhere in Virginia increased by nearly 24,000.</a:t>
            </a:r>
          </a:p>
          <a:p>
            <a:r>
              <a:rPr lang="en-US" dirty="0"/>
              <a:t>The increase in remote workers in Virginia’s rural counties and small metro areas is diversifying their economies.</a:t>
            </a:r>
          </a:p>
          <a:p>
            <a:endParaRPr lang="en-US" dirty="0"/>
          </a:p>
          <a:p>
            <a:endParaRPr lang="en-US" dirty="0"/>
          </a:p>
        </p:txBody>
      </p:sp>
      <p:sp>
        <p:nvSpPr>
          <p:cNvPr id="8" name="Text Placeholder 7">
            <a:extLst>
              <a:ext uri="{FF2B5EF4-FFF2-40B4-BE49-F238E27FC236}">
                <a16:creationId xmlns:a16="http://schemas.microsoft.com/office/drawing/2014/main" id="{9A3C9799-8729-4705-6DBF-76557E93630A}"/>
              </a:ext>
            </a:extLst>
          </p:cNvPr>
          <p:cNvSpPr>
            <a:spLocks noGrp="1"/>
          </p:cNvSpPr>
          <p:nvPr>
            <p:ph type="body" sz="quarter" idx="13"/>
          </p:nvPr>
        </p:nvSpPr>
        <p:spPr>
          <a:xfrm>
            <a:off x="731520" y="5788867"/>
            <a:ext cx="6778233" cy="262129"/>
          </a:xfrm>
        </p:spPr>
        <p:txBody>
          <a:bodyPr/>
          <a:lstStyle/>
          <a:p>
            <a:r>
              <a:rPr lang="en-US" dirty="0">
                <a:sym typeface="ITC Franklin Gothic Std Book"/>
              </a:rPr>
              <a:t>Share of Paid Full Days Worked from Home from Stanford University WFH Research</a:t>
            </a:r>
          </a:p>
        </p:txBody>
      </p:sp>
      <p:sp>
        <p:nvSpPr>
          <p:cNvPr id="4" name="Footer Placeholder 3">
            <a:extLst>
              <a:ext uri="{FF2B5EF4-FFF2-40B4-BE49-F238E27FC236}">
                <a16:creationId xmlns:a16="http://schemas.microsoft.com/office/drawing/2014/main" id="{3AEF8CBD-5387-1C3E-8FD8-E6B9A25E8F0D}"/>
              </a:ext>
            </a:extLst>
          </p:cNvPr>
          <p:cNvSpPr>
            <a:spLocks noGrp="1"/>
          </p:cNvSpPr>
          <p:nvPr>
            <p:ph type="ftr" sz="quarter" idx="3"/>
          </p:nvPr>
        </p:nvSpPr>
        <p:spPr>
          <a:xfrm>
            <a:off x="8412480" y="6356350"/>
            <a:ext cx="2468880" cy="365125"/>
          </a:xfrm>
        </p:spPr>
        <p:txBody>
          <a:bodyPr/>
          <a:lstStyle/>
          <a:p>
            <a:r>
              <a:rPr lang="en-US"/>
              <a:t>COOPER CENTER | PUBLIC SERVICE</a:t>
            </a:r>
            <a:endParaRPr lang="en-US" dirty="0"/>
          </a:p>
        </p:txBody>
      </p:sp>
      <p:sp>
        <p:nvSpPr>
          <p:cNvPr id="5" name="Slide Number Placeholder 4">
            <a:extLst>
              <a:ext uri="{FF2B5EF4-FFF2-40B4-BE49-F238E27FC236}">
                <a16:creationId xmlns:a16="http://schemas.microsoft.com/office/drawing/2014/main" id="{CCCB5FB0-3A0A-1C7C-72FD-3F32689CA7F6}"/>
              </a:ext>
            </a:extLst>
          </p:cNvPr>
          <p:cNvSpPr>
            <a:spLocks noGrp="1"/>
          </p:cNvSpPr>
          <p:nvPr>
            <p:ph type="sldNum" sz="quarter" idx="4"/>
          </p:nvPr>
        </p:nvSpPr>
        <p:spPr>
          <a:xfrm>
            <a:off x="11009376" y="6373368"/>
            <a:ext cx="415135" cy="323950"/>
          </a:xfrm>
        </p:spPr>
        <p:txBody>
          <a:bodyPr/>
          <a:lstStyle/>
          <a:p>
            <a:fld id="{F2085B6F-5DD0-4AA7-A598-31079D007F56}" type="slidenum">
              <a:rPr lang="en-US" smtClean="0"/>
              <a:pPr/>
              <a:t>9</a:t>
            </a:fld>
            <a:endParaRPr lang="en-US" dirty="0"/>
          </a:p>
        </p:txBody>
      </p:sp>
    </p:spTree>
    <p:extLst>
      <p:ext uri="{BB962C8B-B14F-4D97-AF65-F5344CB8AC3E}">
        <p14:creationId xmlns:p14="http://schemas.microsoft.com/office/powerpoint/2010/main" val="3967207639"/>
      </p:ext>
    </p:extLst>
  </p:cSld>
  <p:clrMapOvr>
    <a:masterClrMapping/>
  </p:clrMapOvr>
</p:sld>
</file>

<file path=ppt/theme/theme1.xml><?xml version="1.0" encoding="utf-8"?>
<a:theme xmlns:a="http://schemas.openxmlformats.org/drawingml/2006/main" name="Title_White_BlueBox-Rig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imarySlides_Title_ONELIN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lternativeSlides_Title-Lef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ank_SpecialityLayout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Blank_SpecialityLayout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umber xmlns="5cd2df1a-77aa-4e98-bf3d-81d0e8361824" xsi:nil="true"/>
    <lcf76f155ced4ddcb4097134ff3c332f xmlns="5cd2df1a-77aa-4e98-bf3d-81d0e8361824">
      <Terms xmlns="http://schemas.microsoft.com/office/infopath/2007/PartnerControls"/>
    </lcf76f155ced4ddcb4097134ff3c332f>
    <TaxCatchAll xmlns="8f9b2e3f-ad5d-40c5-a55d-01c56898dd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E35E6BFCE3BFE428F26E10FEE3A9E13" ma:contentTypeVersion="14" ma:contentTypeDescription="Create a new document." ma:contentTypeScope="" ma:versionID="27bb8a55da121e86cba962ba398ad2cd">
  <xsd:schema xmlns:xsd="http://www.w3.org/2001/XMLSchema" xmlns:xs="http://www.w3.org/2001/XMLSchema" xmlns:p="http://schemas.microsoft.com/office/2006/metadata/properties" xmlns:ns2="5cd2df1a-77aa-4e98-bf3d-81d0e8361824" xmlns:ns3="8f9b2e3f-ad5d-40c5-a55d-01c56898ddb7" targetNamespace="http://schemas.microsoft.com/office/2006/metadata/properties" ma:root="true" ma:fieldsID="019d82999868f7ebc6e37496663d7192" ns2:_="" ns3:_="">
    <xsd:import namespace="5cd2df1a-77aa-4e98-bf3d-81d0e8361824"/>
    <xsd:import namespace="8f9b2e3f-ad5d-40c5-a55d-01c56898ddb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numbe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d2df1a-77aa-4e98-bf3d-81d0e83618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d038b50-52dc-447d-ac2e-a29bd036c4b1"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number" ma:index="20" nillable="true" ma:displayName="number" ma:format="Dropdown" ma:internalName="number" ma:percentage="FALSE">
      <xsd:simpleType>
        <xsd:restriction base="dms:Number"/>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9b2e3f-ad5d-40c5-a55d-01c56898ddb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e1d7bc8-f63a-4129-8144-98b112824eb5}" ma:internalName="TaxCatchAll" ma:showField="CatchAllData" ma:web="8f9b2e3f-ad5d-40c5-a55d-01c56898dd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506A57-DA11-47FF-AC09-533040362172}">
  <ds:schemaRefs>
    <ds:schemaRef ds:uri="http://purl.org/dc/terms/"/>
    <ds:schemaRef ds:uri="5cd2df1a-77aa-4e98-bf3d-81d0e8361824"/>
    <ds:schemaRef ds:uri="http://schemas.microsoft.com/office/2006/metadata/properties"/>
    <ds:schemaRef ds:uri="http://schemas.openxmlformats.org/package/2006/metadata/core-properties"/>
    <ds:schemaRef ds:uri="http://www.w3.org/XML/1998/namespace"/>
    <ds:schemaRef ds:uri="http://purl.org/dc/elements/1.1/"/>
    <ds:schemaRef ds:uri="http://schemas.microsoft.com/office/2006/documentManagement/types"/>
    <ds:schemaRef ds:uri="http://schemas.microsoft.com/office/infopath/2007/PartnerControls"/>
    <ds:schemaRef ds:uri="8f9b2e3f-ad5d-40c5-a55d-01c56898ddb7"/>
    <ds:schemaRef ds:uri="http://purl.org/dc/dcmitype/"/>
  </ds:schemaRefs>
</ds:datastoreItem>
</file>

<file path=customXml/itemProps2.xml><?xml version="1.0" encoding="utf-8"?>
<ds:datastoreItem xmlns:ds="http://schemas.openxmlformats.org/officeDocument/2006/customXml" ds:itemID="{F0557017-52C6-4F0A-A09C-9D0312EF950D}">
  <ds:schemaRefs>
    <ds:schemaRef ds:uri="5cd2df1a-77aa-4e98-bf3d-81d0e8361824"/>
    <ds:schemaRef ds:uri="8f9b2e3f-ad5d-40c5-a55d-01c56898dd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4E8378F-3E18-4CA8-B86B-1ACF576EA9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2030</TotalTime>
  <Words>2077</Words>
  <Application>Microsoft Office PowerPoint</Application>
  <PresentationFormat>Widescreen</PresentationFormat>
  <Paragraphs>229</Paragraphs>
  <Slides>24</Slides>
  <Notes>0</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24</vt:i4>
      </vt:variant>
    </vt:vector>
  </HeadingPairs>
  <TitlesOfParts>
    <vt:vector size="43" baseType="lpstr">
      <vt:lpstr>Aptos</vt:lpstr>
      <vt:lpstr>Arial</vt:lpstr>
      <vt:lpstr>Arial Nova Light</vt:lpstr>
      <vt:lpstr>Calibri</vt:lpstr>
      <vt:lpstr>Franklin Gothic Book</vt:lpstr>
      <vt:lpstr>Franklin Gothic Medium Cond</vt:lpstr>
      <vt:lpstr>ITC Franklin Gothic Std Bk Cd</vt:lpstr>
      <vt:lpstr>ITC Franklin Gothic Std Book</vt:lpstr>
      <vt:lpstr>ITC Franklin Gothic Std Med</vt:lpstr>
      <vt:lpstr>ITC Franklin Gothic Std MedCd</vt:lpstr>
      <vt:lpstr>ITCFranklinGothic LT Pro CnMd</vt:lpstr>
      <vt:lpstr>Segoe UI</vt:lpstr>
      <vt:lpstr>Segoe UI Semibold</vt:lpstr>
      <vt:lpstr>Wingdings</vt:lpstr>
      <vt:lpstr>Title_White_BlueBox-Right</vt:lpstr>
      <vt:lpstr>PrimarySlides_Title_ONELINE</vt:lpstr>
      <vt:lpstr>AlternativeSlides_Title-Left</vt:lpstr>
      <vt:lpstr>Blank_SpecialityLayouts</vt:lpstr>
      <vt:lpstr>1_Blank_SpecialityLayouts</vt:lpstr>
      <vt:lpstr>Demographic Trends and Housing in Virginia</vt:lpstr>
      <vt:lpstr>PowerPoint Presentation</vt:lpstr>
      <vt:lpstr>Virginia’s population growth has rebounded from record lows</vt:lpstr>
      <vt:lpstr>The recent surge in immigration has fueled much of Virginia’s growth </vt:lpstr>
      <vt:lpstr>For the first time since 2013, Virginia is gaining more residents from other states than it’s losing</vt:lpstr>
      <vt:lpstr>Growth in Virginia is being driven by increased migration to areas outside the Urban Crescent</vt:lpstr>
      <vt:lpstr>A record number of Virginia’s communities are attracting new residents</vt:lpstr>
      <vt:lpstr>Since 2020 many small towns and rural counties have continued to gain residents</vt:lpstr>
      <vt:lpstr>Remote work continues to give workers more freedom in where they live</vt:lpstr>
      <vt:lpstr>New business growth in Virginia has remained strong outside its largest metro areas</vt:lpstr>
      <vt:lpstr>High housing costs and interest rates are driving more people to affordable metro areas.</vt:lpstr>
      <vt:lpstr>PowerPoint Presentation</vt:lpstr>
      <vt:lpstr>Young adult homeownership has grown fastest outside Virginia’s big metros</vt:lpstr>
      <vt:lpstr>Younger adults have driven most of the migration to more affordable parts Virginia</vt:lpstr>
      <vt:lpstr>As more families leave Northern Virginia, its child population is shrinking</vt:lpstr>
      <vt:lpstr>Homebuilding continued to rise in more affordable parts of Virginia in 2024</vt:lpstr>
      <vt:lpstr>Since the pandemic, homebuilding has surged in states south of Virginia.</vt:lpstr>
      <vt:lpstr>PowerPoint Presentation</vt:lpstr>
      <vt:lpstr>In 2023, more young adults lived independently despite high housing costs.</vt:lpstr>
      <vt:lpstr>Demographic trends will help support housing demand for the next decade</vt:lpstr>
      <vt:lpstr>Growth in older households will continue to be a major force in the housing market</vt:lpstr>
      <vt:lpstr>Outside early adulthood, a large majority of Americans opt to live in detached homes</vt:lpstr>
      <vt:lpstr>Concluding Thoughts</vt:lpstr>
      <vt:lpstr>Demographic Trends and Housing in Virginia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Muldoon, Amy J (ajm6u)</dc:creator>
  <cp:lastModifiedBy>Molly Bowers</cp:lastModifiedBy>
  <cp:revision>58</cp:revision>
  <cp:lastPrinted>2025-07-10T15:02:44Z</cp:lastPrinted>
  <dcterms:created xsi:type="dcterms:W3CDTF">2023-08-18T13:47:00Z</dcterms:created>
  <dcterms:modified xsi:type="dcterms:W3CDTF">2025-07-10T15:32:28Z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0x0101003E35E6BFCE3BFE428F26E10FEE3A9E13</vt:lpwstr>
  </property>
  <property fmtid="{D5CDD505-2E9C-101B-9397-08002B2CF9AE}" pid="3" name="MediaServiceImageTags">
    <vt:lpwstr/>
  </property>
</Properties>
</file>