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  <p:sldMasterId id="2147483661" r:id="rId5"/>
    <p:sldMasterId id="2147483659" r:id="rId6"/>
    <p:sldMasterId id="2147483665" r:id="rId7"/>
    <p:sldMasterId id="2147483663" r:id="rId8"/>
    <p:sldMasterId id="2147483667" r:id="rId9"/>
    <p:sldMasterId id="2147483722" r:id="rId10"/>
    <p:sldMasterId id="2147483669" r:id="rId11"/>
    <p:sldMasterId id="2147483764" r:id="rId12"/>
    <p:sldMasterId id="2147483672" r:id="rId13"/>
    <p:sldMasterId id="2147483770" r:id="rId14"/>
    <p:sldMasterId id="2147483745" r:id="rId15"/>
    <p:sldMasterId id="2147483751" r:id="rId16"/>
    <p:sldMasterId id="2147483757" r:id="rId17"/>
  </p:sldMasterIdLst>
  <p:notesMasterIdLst>
    <p:notesMasterId r:id="rId38"/>
  </p:notesMasterIdLst>
  <p:sldIdLst>
    <p:sldId id="256" r:id="rId18"/>
    <p:sldId id="257" r:id="rId19"/>
    <p:sldId id="340" r:id="rId20"/>
    <p:sldId id="341" r:id="rId21"/>
    <p:sldId id="342" r:id="rId22"/>
    <p:sldId id="343" r:id="rId23"/>
    <p:sldId id="331" r:id="rId24"/>
    <p:sldId id="346" r:id="rId25"/>
    <p:sldId id="348" r:id="rId26"/>
    <p:sldId id="344" r:id="rId27"/>
    <p:sldId id="345" r:id="rId28"/>
    <p:sldId id="347" r:id="rId29"/>
    <p:sldId id="338" r:id="rId30"/>
    <p:sldId id="350" r:id="rId31"/>
    <p:sldId id="356" r:id="rId32"/>
    <p:sldId id="351" r:id="rId33"/>
    <p:sldId id="358" r:id="rId34"/>
    <p:sldId id="360" r:id="rId35"/>
    <p:sldId id="361" r:id="rId36"/>
    <p:sldId id="36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D4B"/>
    <a:srgbClr val="7FCFEF"/>
    <a:srgbClr val="CE6700"/>
    <a:srgbClr val="CFD3D4"/>
    <a:srgbClr val="147319"/>
    <a:srgbClr val="64A90E"/>
    <a:srgbClr val="C3E218"/>
    <a:srgbClr val="FBDE16"/>
    <a:srgbClr val="FFFFFF"/>
    <a:srgbClr val="FF9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98CE7-EE45-480A-836F-EAECAB108672}" v="100" dt="2024-06-26T12:52:02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presProps" Target="presProps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ldoon, Amy J (ajm6u)" userId="af3d755e-e1a2-4015-a4cc-a19524b5cedf" providerId="ADAL" clId="{6F498CE7-EE45-480A-836F-EAECAB108672}"/>
    <pc:docChg chg="undo custSel addSld delSld modSld sldOrd modMainMaster">
      <pc:chgData name="Muldoon, Amy J (ajm6u)" userId="af3d755e-e1a2-4015-a4cc-a19524b5cedf" providerId="ADAL" clId="{6F498CE7-EE45-480A-836F-EAECAB108672}" dt="2024-06-26T12:52:10.934" v="513" actId="20577"/>
      <pc:docMkLst>
        <pc:docMk/>
      </pc:docMkLst>
      <pc:sldChg chg="addSp delSp modSp mod modClrScheme chgLayout">
        <pc:chgData name="Muldoon, Amy J (ajm6u)" userId="af3d755e-e1a2-4015-a4cc-a19524b5cedf" providerId="ADAL" clId="{6F498CE7-EE45-480A-836F-EAECAB108672}" dt="2024-06-25T12:58:32.580" v="182" actId="14100"/>
        <pc:sldMkLst>
          <pc:docMk/>
          <pc:sldMk cId="3957375930" sldId="257"/>
        </pc:sldMkLst>
        <pc:spChg chg="mod ord">
          <ac:chgData name="Muldoon, Amy J (ajm6u)" userId="af3d755e-e1a2-4015-a4cc-a19524b5cedf" providerId="ADAL" clId="{6F498CE7-EE45-480A-836F-EAECAB108672}" dt="2024-06-25T12:58:11.046" v="178" actId="700"/>
          <ac:spMkLst>
            <pc:docMk/>
            <pc:sldMk cId="3957375930" sldId="257"/>
            <ac:spMk id="2" creationId="{109DB464-930A-D8AB-1BA6-AF714D39F701}"/>
          </ac:spMkLst>
        </pc:spChg>
        <pc:spChg chg="mod ord">
          <ac:chgData name="Muldoon, Amy J (ajm6u)" userId="af3d755e-e1a2-4015-a4cc-a19524b5cedf" providerId="ADAL" clId="{6F498CE7-EE45-480A-836F-EAECAB108672}" dt="2024-06-25T12:58:11.046" v="178" actId="700"/>
          <ac:spMkLst>
            <pc:docMk/>
            <pc:sldMk cId="3957375930" sldId="257"/>
            <ac:spMk id="4" creationId="{74C9845E-E241-091B-5BD7-941FD7D0EE8B}"/>
          </ac:spMkLst>
        </pc:spChg>
        <pc:spChg chg="mod ord">
          <ac:chgData name="Muldoon, Amy J (ajm6u)" userId="af3d755e-e1a2-4015-a4cc-a19524b5cedf" providerId="ADAL" clId="{6F498CE7-EE45-480A-836F-EAECAB108672}" dt="2024-06-25T12:58:11.046" v="178" actId="700"/>
          <ac:spMkLst>
            <pc:docMk/>
            <pc:sldMk cId="3957375930" sldId="257"/>
            <ac:spMk id="5" creationId="{503A4FCA-1931-E85E-CF68-351FB4131BA4}"/>
          </ac:spMkLst>
        </pc:spChg>
        <pc:spChg chg="mod ord">
          <ac:chgData name="Muldoon, Amy J (ajm6u)" userId="af3d755e-e1a2-4015-a4cc-a19524b5cedf" providerId="ADAL" clId="{6F498CE7-EE45-480A-836F-EAECAB108672}" dt="2024-06-25T12:58:11.046" v="178" actId="700"/>
          <ac:spMkLst>
            <pc:docMk/>
            <pc:sldMk cId="3957375930" sldId="257"/>
            <ac:spMk id="8" creationId="{9CE0D469-0B68-2D10-7085-F221E10095E8}"/>
          </ac:spMkLst>
        </pc:spChg>
        <pc:spChg chg="add del mod ord">
          <ac:chgData name="Muldoon, Amy J (ajm6u)" userId="af3d755e-e1a2-4015-a4cc-a19524b5cedf" providerId="ADAL" clId="{6F498CE7-EE45-480A-836F-EAECAB108672}" dt="2024-06-25T12:58:18.663" v="179" actId="478"/>
          <ac:spMkLst>
            <pc:docMk/>
            <pc:sldMk cId="3957375930" sldId="257"/>
            <ac:spMk id="9" creationId="{B7CC84E0-2330-D59E-E1CD-6605137B5496}"/>
          </ac:spMkLst>
        </pc:spChg>
        <pc:spChg chg="del mod ord">
          <ac:chgData name="Muldoon, Amy J (ajm6u)" userId="af3d755e-e1a2-4015-a4cc-a19524b5cedf" providerId="ADAL" clId="{6F498CE7-EE45-480A-836F-EAECAB108672}" dt="2024-06-25T12:58:11.046" v="178" actId="700"/>
          <ac:spMkLst>
            <pc:docMk/>
            <pc:sldMk cId="3957375930" sldId="257"/>
            <ac:spMk id="10" creationId="{2AC414DC-3123-587F-673A-61B141F2698F}"/>
          </ac:spMkLst>
        </pc:spChg>
        <pc:spChg chg="add mod ord">
          <ac:chgData name="Muldoon, Amy J (ajm6u)" userId="af3d755e-e1a2-4015-a4cc-a19524b5cedf" providerId="ADAL" clId="{6F498CE7-EE45-480A-836F-EAECAB108672}" dt="2024-06-25T12:58:11.046" v="178" actId="700"/>
          <ac:spMkLst>
            <pc:docMk/>
            <pc:sldMk cId="3957375930" sldId="257"/>
            <ac:spMk id="11" creationId="{7921F486-F064-C53C-1BCA-DC978F6274A3}"/>
          </ac:spMkLst>
        </pc:spChg>
        <pc:graphicFrameChg chg="add mod">
          <ac:chgData name="Muldoon, Amy J (ajm6u)" userId="af3d755e-e1a2-4015-a4cc-a19524b5cedf" providerId="ADAL" clId="{6F498CE7-EE45-480A-836F-EAECAB108672}" dt="2024-06-25T12:55:15.122" v="154"/>
          <ac:graphicFrameMkLst>
            <pc:docMk/>
            <pc:sldMk cId="3957375930" sldId="257"/>
            <ac:graphicFrameMk id="3" creationId="{00000000-0008-0000-0000-000003000000}"/>
          </ac:graphicFrameMkLst>
        </pc:graphicFrameChg>
        <pc:graphicFrameChg chg="add del">
          <ac:chgData name="Muldoon, Amy J (ajm6u)" userId="af3d755e-e1a2-4015-a4cc-a19524b5cedf" providerId="ADAL" clId="{6F498CE7-EE45-480A-836F-EAECAB108672}" dt="2024-06-25T12:55:45.345" v="161" actId="478"/>
          <ac:graphicFrameMkLst>
            <pc:docMk/>
            <pc:sldMk cId="3957375930" sldId="257"/>
            <ac:graphicFrameMk id="6" creationId="{00000000-0008-0000-0000-000003000000}"/>
          </ac:graphicFrameMkLst>
        </pc:graphicFrameChg>
        <pc:graphicFrameChg chg="add mod">
          <ac:chgData name="Muldoon, Amy J (ajm6u)" userId="af3d755e-e1a2-4015-a4cc-a19524b5cedf" providerId="ADAL" clId="{6F498CE7-EE45-480A-836F-EAECAB108672}" dt="2024-06-25T12:58:32.580" v="182" actId="14100"/>
          <ac:graphicFrameMkLst>
            <pc:docMk/>
            <pc:sldMk cId="3957375930" sldId="257"/>
            <ac:graphicFrameMk id="7" creationId="{00000000-0008-0000-0000-000003000000}"/>
          </ac:graphicFrameMkLst>
        </pc:graphicFrameChg>
      </pc:sldChg>
      <pc:sldChg chg="addSp delSp modSp mod">
        <pc:chgData name="Muldoon, Amy J (ajm6u)" userId="af3d755e-e1a2-4015-a4cc-a19524b5cedf" providerId="ADAL" clId="{6F498CE7-EE45-480A-836F-EAECAB108672}" dt="2024-06-26T12:52:10.934" v="513" actId="20577"/>
        <pc:sldMkLst>
          <pc:docMk/>
          <pc:sldMk cId="1550010426" sldId="338"/>
        </pc:sldMkLst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7" creationId="{0349EFA3-AB5B-5CFE-B225-5E125066070C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0" creationId="{52AC33BD-C00D-98D3-C7B7-D49D23677C0E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1" creationId="{FFC5E18B-85D2-4E84-1D39-3D130825A8D8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2" creationId="{62A7FCA2-2A8E-9F09-41E1-99220A6CD3C3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3" creationId="{5E73C8F8-9F1B-8712-3A4A-2E70E8046C5E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4" creationId="{EC661D65-A28F-145C-8C56-E8BEC85FF3F6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5" creationId="{CDF32FB3-937C-63AD-5BC5-EABA509B30C7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6" creationId="{46DE9F0F-BDFE-4EDB-434A-35D75E15165F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7" creationId="{4E4363AA-EF8A-7C4E-DB9E-E515B5B362D4}"/>
          </ac:spMkLst>
        </pc:spChg>
        <pc:spChg chg="mod">
          <ac:chgData name="Muldoon, Amy J (ajm6u)" userId="af3d755e-e1a2-4015-a4cc-a19524b5cedf" providerId="ADAL" clId="{6F498CE7-EE45-480A-836F-EAECAB108672}" dt="2024-06-26T12:51:51.094" v="506"/>
          <ac:spMkLst>
            <pc:docMk/>
            <pc:sldMk cId="1550010426" sldId="338"/>
            <ac:spMk id="18" creationId="{371344A9-4325-9EFE-AE4D-F69D0AE2994B}"/>
          </ac:spMkLst>
        </pc:spChg>
        <pc:spChg chg="add mod">
          <ac:chgData name="Muldoon, Amy J (ajm6u)" userId="af3d755e-e1a2-4015-a4cc-a19524b5cedf" providerId="ADAL" clId="{6F498CE7-EE45-480A-836F-EAECAB108672}" dt="2024-06-26T12:52:10.934" v="513" actId="20577"/>
          <ac:spMkLst>
            <pc:docMk/>
            <pc:sldMk cId="1550010426" sldId="338"/>
            <ac:spMk id="19" creationId="{2C61BE9C-DC8E-8B88-041F-6FECD019C449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22" creationId="{9847B16A-8548-FE74-6C4D-1D6C02B6D7F9}"/>
          </ac:spMkLst>
        </pc:spChg>
        <pc:spChg chg="mod">
          <ac:chgData name="Muldoon, Amy J (ajm6u)" userId="af3d755e-e1a2-4015-a4cc-a19524b5cedf" providerId="ADAL" clId="{6F498CE7-EE45-480A-836F-EAECAB108672}" dt="2024-06-25T20:17:18.383" v="504" actId="1037"/>
          <ac:spMkLst>
            <pc:docMk/>
            <pc:sldMk cId="1550010426" sldId="338"/>
            <ac:spMk id="39" creationId="{00000000-0000-0000-0000-000000000000}"/>
          </ac:spMkLst>
        </pc:spChg>
        <pc:spChg chg="mod">
          <ac:chgData name="Muldoon, Amy J (ajm6u)" userId="af3d755e-e1a2-4015-a4cc-a19524b5cedf" providerId="ADAL" clId="{6F498CE7-EE45-480A-836F-EAECAB108672}" dt="2024-06-25T13:08:11.907" v="372" actId="164"/>
          <ac:spMkLst>
            <pc:docMk/>
            <pc:sldMk cId="1550010426" sldId="338"/>
            <ac:spMk id="40" creationId="{00000000-0000-0000-0000-000000000000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1" creationId="{9EE9DC54-C9FB-31C1-2897-3FD5C4EA8D8F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2" creationId="{1973B5AB-E65D-9FDD-D6F4-686D689833F4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3" creationId="{27CA85DA-6055-4FBE-DDFC-3CC399238F4F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4" creationId="{2E7AD547-BE47-F9E7-820D-A204D97CB121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5" creationId="{5A1F02B4-E5A3-0EAA-5B3B-33F33EA15FC6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6" creationId="{7303E534-1357-6725-6DF5-FF6F4971C185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7" creationId="{7F90A29C-95D7-043D-EB50-B1E5C162B92C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8" creationId="{A4245B81-C87B-2027-44C6-3B8EDAD7450A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49" creationId="{180FCFA3-04B6-3608-B752-D4914F80AB3F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50" creationId="{E1B98938-0F62-DE62-9759-57FF5D25D78B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51" creationId="{D4D42E18-DEAE-8FE4-8D7F-42F50034ECC8}"/>
          </ac:spMkLst>
        </pc:spChg>
        <pc:spChg chg="mod">
          <ac:chgData name="Muldoon, Amy J (ajm6u)" userId="af3d755e-e1a2-4015-a4cc-a19524b5cedf" providerId="ADAL" clId="{6F498CE7-EE45-480A-836F-EAECAB108672}" dt="2024-06-25T20:16:12.425" v="413"/>
          <ac:spMkLst>
            <pc:docMk/>
            <pc:sldMk cId="1550010426" sldId="338"/>
            <ac:spMk id="52" creationId="{04D6A069-6A36-4BD7-8EC0-8061952D9E4A}"/>
          </ac:spMkLst>
        </pc:spChg>
        <pc:grpChg chg="add mod">
          <ac:chgData name="Muldoon, Amy J (ajm6u)" userId="af3d755e-e1a2-4015-a4cc-a19524b5cedf" providerId="ADAL" clId="{6F498CE7-EE45-480A-836F-EAECAB108672}" dt="2024-06-26T12:51:57.331" v="507" actId="1076"/>
          <ac:grpSpMkLst>
            <pc:docMk/>
            <pc:sldMk cId="1550010426" sldId="338"/>
            <ac:grpSpMk id="2" creationId="{A201D011-8905-E7D0-8839-EE5FE851AC01}"/>
          </ac:grpSpMkLst>
        </pc:grpChg>
        <pc:grpChg chg="add del mod">
          <ac:chgData name="Muldoon, Amy J (ajm6u)" userId="af3d755e-e1a2-4015-a4cc-a19524b5cedf" providerId="ADAL" clId="{6F498CE7-EE45-480A-836F-EAECAB108672}" dt="2024-06-26T12:51:49.075" v="505" actId="478"/>
          <ac:grpSpMkLst>
            <pc:docMk/>
            <pc:sldMk cId="1550010426" sldId="338"/>
            <ac:grpSpMk id="4" creationId="{86958539-4971-CA97-05DC-A2E9B280A372}"/>
          </ac:grpSpMkLst>
        </pc:grpChg>
        <pc:grpChg chg="add del mod">
          <ac:chgData name="Muldoon, Amy J (ajm6u)" userId="af3d755e-e1a2-4015-a4cc-a19524b5cedf" providerId="ADAL" clId="{6F498CE7-EE45-480A-836F-EAECAB108672}" dt="2024-06-25T20:16:11.808" v="412" actId="478"/>
          <ac:grpSpMkLst>
            <pc:docMk/>
            <pc:sldMk cId="1550010426" sldId="338"/>
            <ac:grpSpMk id="7" creationId="{A3374773-DADF-CD09-3DE9-20129DFF34FA}"/>
          </ac:grpSpMkLst>
        </pc:grpChg>
        <pc:grpChg chg="add mod">
          <ac:chgData name="Muldoon, Amy J (ajm6u)" userId="af3d755e-e1a2-4015-a4cc-a19524b5cedf" providerId="ADAL" clId="{6F498CE7-EE45-480A-836F-EAECAB108672}" dt="2024-06-25T20:16:56.320" v="459" actId="1035"/>
          <ac:grpSpMkLst>
            <pc:docMk/>
            <pc:sldMk cId="1550010426" sldId="338"/>
            <ac:grpSpMk id="8" creationId="{A82D583B-8664-98CD-14FF-E6EBFEC2C70E}"/>
          </ac:grpSpMkLst>
        </pc:grpChg>
        <pc:grpChg chg="mod">
          <ac:chgData name="Muldoon, Amy J (ajm6u)" userId="af3d755e-e1a2-4015-a4cc-a19524b5cedf" providerId="ADAL" clId="{6F498CE7-EE45-480A-836F-EAECAB108672}" dt="2024-06-25T20:16:12.425" v="413"/>
          <ac:grpSpMkLst>
            <pc:docMk/>
            <pc:sldMk cId="1550010426" sldId="338"/>
            <ac:grpSpMk id="21" creationId="{C43CA919-D579-A24D-0E67-503F8E5364A6}"/>
          </ac:grpSpMkLst>
        </pc:grpChg>
        <pc:grpChg chg="mod">
          <ac:chgData name="Muldoon, Amy J (ajm6u)" userId="af3d755e-e1a2-4015-a4cc-a19524b5cedf" providerId="ADAL" clId="{6F498CE7-EE45-480A-836F-EAECAB108672}" dt="2024-06-25T20:16:12.425" v="413"/>
          <ac:grpSpMkLst>
            <pc:docMk/>
            <pc:sldMk cId="1550010426" sldId="338"/>
            <ac:grpSpMk id="36" creationId="{1D11CC9D-B3BB-AAC2-73EA-FFABBFDC1F51}"/>
          </ac:grpSpMkLst>
        </pc:grpChg>
        <pc:grpChg chg="mod">
          <ac:chgData name="Muldoon, Amy J (ajm6u)" userId="af3d755e-e1a2-4015-a4cc-a19524b5cedf" providerId="ADAL" clId="{6F498CE7-EE45-480A-836F-EAECAB108672}" dt="2024-06-25T13:08:11.907" v="372" actId="164"/>
          <ac:grpSpMkLst>
            <pc:docMk/>
            <pc:sldMk cId="1550010426" sldId="338"/>
            <ac:grpSpMk id="37" creationId="{00000000-0000-0000-0000-000000000000}"/>
          </ac:grpSpMkLst>
        </pc:grpChg>
        <pc:grpChg chg="del mod">
          <ac:chgData name="Muldoon, Amy J (ajm6u)" userId="af3d755e-e1a2-4015-a4cc-a19524b5cedf" providerId="ADAL" clId="{6F498CE7-EE45-480A-836F-EAECAB108672}" dt="2024-06-25T13:08:51.652" v="380" actId="478"/>
          <ac:grpSpMkLst>
            <pc:docMk/>
            <pc:sldMk cId="1550010426" sldId="338"/>
            <ac:grpSpMk id="38" creationId="{00000000-0000-0000-0000-000000000000}"/>
          </ac:grpSpMkLst>
        </pc:grpChg>
        <pc:picChg chg="add mod ord">
          <ac:chgData name="Muldoon, Amy J (ajm6u)" userId="af3d755e-e1a2-4015-a4cc-a19524b5cedf" providerId="ADAL" clId="{6F498CE7-EE45-480A-836F-EAECAB108672}" dt="2024-06-25T20:16:56.320" v="459" actId="1035"/>
          <ac:picMkLst>
            <pc:docMk/>
            <pc:sldMk cId="1550010426" sldId="338"/>
            <ac:picMk id="9" creationId="{075CE418-70DA-EEC9-DAED-43A110AC5B0B}"/>
          </ac:picMkLst>
        </pc:picChg>
        <pc:picChg chg="del">
          <ac:chgData name="Muldoon, Amy J (ajm6u)" userId="af3d755e-e1a2-4015-a4cc-a19524b5cedf" providerId="ADAL" clId="{6F498CE7-EE45-480A-836F-EAECAB108672}" dt="2024-06-25T13:08:51.652" v="380" actId="478"/>
          <ac:picMkLst>
            <pc:docMk/>
            <pc:sldMk cId="1550010426" sldId="338"/>
            <ac:picMk id="36" creationId="{00000000-0000-0000-0000-000000000000}"/>
          </ac:picMkLst>
        </pc:picChg>
        <pc:picChg chg="mod">
          <ac:chgData name="Muldoon, Amy J (ajm6u)" userId="af3d755e-e1a2-4015-a4cc-a19524b5cedf" providerId="ADAL" clId="{6F498CE7-EE45-480A-836F-EAECAB108672}" dt="2024-06-25T20:16:25.991" v="415" actId="1076"/>
          <ac:picMkLst>
            <pc:docMk/>
            <pc:sldMk cId="1550010426" sldId="338"/>
            <ac:picMk id="38" creationId="{11C64D03-A148-547D-D363-2141A4A55B25}"/>
          </ac:picMkLst>
        </pc:picChg>
      </pc:sldChg>
      <pc:sldChg chg="addSp delSp modSp mod">
        <pc:chgData name="Muldoon, Amy J (ajm6u)" userId="af3d755e-e1a2-4015-a4cc-a19524b5cedf" providerId="ADAL" clId="{6F498CE7-EE45-480A-836F-EAECAB108672}" dt="2024-06-25T12:53:53.981" v="148" actId="14100"/>
        <pc:sldMkLst>
          <pc:docMk/>
          <pc:sldMk cId="362549881" sldId="344"/>
        </pc:sldMkLst>
        <pc:spChg chg="del">
          <ac:chgData name="Muldoon, Amy J (ajm6u)" userId="af3d755e-e1a2-4015-a4cc-a19524b5cedf" providerId="ADAL" clId="{6F498CE7-EE45-480A-836F-EAECAB108672}" dt="2024-06-25T12:48:08.321" v="1"/>
          <ac:spMkLst>
            <pc:docMk/>
            <pc:sldMk cId="362549881" sldId="344"/>
            <ac:spMk id="20" creationId="{AE7A0CDF-D5CF-F862-23FE-0905B3898790}"/>
          </ac:spMkLst>
        </pc:spChg>
        <pc:graphicFrameChg chg="add mod">
          <ac:chgData name="Muldoon, Amy J (ajm6u)" userId="af3d755e-e1a2-4015-a4cc-a19524b5cedf" providerId="ADAL" clId="{6F498CE7-EE45-480A-836F-EAECAB108672}" dt="2024-06-25T12:53:53.981" v="148" actId="14100"/>
          <ac:graphicFrameMkLst>
            <pc:docMk/>
            <pc:sldMk cId="362549881" sldId="344"/>
            <ac:graphicFrameMk id="3" creationId="{00000000-0008-0000-0200-000004000000}"/>
          </ac:graphicFrameMkLst>
        </pc:graphicFrameChg>
      </pc:sldChg>
      <pc:sldChg chg="addSp delSp modSp del mod modClrScheme chgLayout">
        <pc:chgData name="Muldoon, Amy J (ajm6u)" userId="af3d755e-e1a2-4015-a4cc-a19524b5cedf" providerId="ADAL" clId="{6F498CE7-EE45-480A-836F-EAECAB108672}" dt="2024-06-25T13:02:58.063" v="276" actId="2696"/>
        <pc:sldMkLst>
          <pc:docMk/>
          <pc:sldMk cId="2864767208" sldId="349"/>
        </pc:sldMkLst>
        <pc:spChg chg="add mod ord">
          <ac:chgData name="Muldoon, Amy J (ajm6u)" userId="af3d755e-e1a2-4015-a4cc-a19524b5cedf" providerId="ADAL" clId="{6F498CE7-EE45-480A-836F-EAECAB108672}" dt="2024-06-25T13:00:15.473" v="221" actId="700"/>
          <ac:spMkLst>
            <pc:docMk/>
            <pc:sldMk cId="2864767208" sldId="349"/>
            <ac:spMk id="2" creationId="{AFE90E1C-330A-9185-3EDE-608D939ECA45}"/>
          </ac:spMkLst>
        </pc:spChg>
        <pc:spChg chg="mod ord">
          <ac:chgData name="Muldoon, Amy J (ajm6u)" userId="af3d755e-e1a2-4015-a4cc-a19524b5cedf" providerId="ADAL" clId="{6F498CE7-EE45-480A-836F-EAECAB108672}" dt="2024-06-25T13:00:15.473" v="221" actId="700"/>
          <ac:spMkLst>
            <pc:docMk/>
            <pc:sldMk cId="2864767208" sldId="349"/>
            <ac:spMk id="3" creationId="{00000000-0000-0000-0000-000000000000}"/>
          </ac:spMkLst>
        </pc:spChg>
        <pc:spChg chg="add del mod ord">
          <ac:chgData name="Muldoon, Amy J (ajm6u)" userId="af3d755e-e1a2-4015-a4cc-a19524b5cedf" providerId="ADAL" clId="{6F498CE7-EE45-480A-836F-EAECAB108672}" dt="2024-06-25T13:00:20.914" v="222" actId="478"/>
          <ac:spMkLst>
            <pc:docMk/>
            <pc:sldMk cId="2864767208" sldId="349"/>
            <ac:spMk id="4" creationId="{25AABC51-F719-9FBB-F23F-D15C1868B1E9}"/>
          </ac:spMkLst>
        </pc:spChg>
        <pc:spChg chg="mod ord">
          <ac:chgData name="Muldoon, Amy J (ajm6u)" userId="af3d755e-e1a2-4015-a4cc-a19524b5cedf" providerId="ADAL" clId="{6F498CE7-EE45-480A-836F-EAECAB108672}" dt="2024-06-25T13:00:15.473" v="221" actId="700"/>
          <ac:spMkLst>
            <pc:docMk/>
            <pc:sldMk cId="2864767208" sldId="349"/>
            <ac:spMk id="5" creationId="{00000000-0000-0000-0000-000000000000}"/>
          </ac:spMkLst>
        </pc:spChg>
        <pc:spChg chg="add mod ord">
          <ac:chgData name="Muldoon, Amy J (ajm6u)" userId="af3d755e-e1a2-4015-a4cc-a19524b5cedf" providerId="ADAL" clId="{6F498CE7-EE45-480A-836F-EAECAB108672}" dt="2024-06-25T13:00:15.473" v="221" actId="700"/>
          <ac:spMkLst>
            <pc:docMk/>
            <pc:sldMk cId="2864767208" sldId="349"/>
            <ac:spMk id="6" creationId="{4B9E4893-32D3-ADA9-C1F3-3E4011B16514}"/>
          </ac:spMkLst>
        </pc:spChg>
        <pc:spChg chg="mod ord">
          <ac:chgData name="Muldoon, Amy J (ajm6u)" userId="af3d755e-e1a2-4015-a4cc-a19524b5cedf" providerId="ADAL" clId="{6F498CE7-EE45-480A-836F-EAECAB108672}" dt="2024-06-25T13:00:15.473" v="221" actId="700"/>
          <ac:spMkLst>
            <pc:docMk/>
            <pc:sldMk cId="2864767208" sldId="349"/>
            <ac:spMk id="9" creationId="{00000000-0000-0000-0000-000000000000}"/>
          </ac:spMkLst>
        </pc:spChg>
        <pc:spChg chg="del">
          <ac:chgData name="Muldoon, Amy J (ajm6u)" userId="af3d755e-e1a2-4015-a4cc-a19524b5cedf" providerId="ADAL" clId="{6F498CE7-EE45-480A-836F-EAECAB108672}" dt="2024-06-25T13:00:01.885" v="218" actId="478"/>
          <ac:spMkLst>
            <pc:docMk/>
            <pc:sldMk cId="2864767208" sldId="349"/>
            <ac:spMk id="15" creationId="{36155B12-EB13-5288-5C84-F47DF9E1F899}"/>
          </ac:spMkLst>
        </pc:spChg>
        <pc:spChg chg="del">
          <ac:chgData name="Muldoon, Amy J (ajm6u)" userId="af3d755e-e1a2-4015-a4cc-a19524b5cedf" providerId="ADAL" clId="{6F498CE7-EE45-480A-836F-EAECAB108672}" dt="2024-06-25T13:00:03.544" v="219" actId="478"/>
          <ac:spMkLst>
            <pc:docMk/>
            <pc:sldMk cId="2864767208" sldId="349"/>
            <ac:spMk id="16" creationId="{EF3E2CA4-A6F7-59BB-3948-56D381C51F9A}"/>
          </ac:spMkLst>
        </pc:spChg>
        <pc:spChg chg="del">
          <ac:chgData name="Muldoon, Amy J (ajm6u)" userId="af3d755e-e1a2-4015-a4cc-a19524b5cedf" providerId="ADAL" clId="{6F498CE7-EE45-480A-836F-EAECAB108672}" dt="2024-06-25T12:59:55.047" v="215" actId="478"/>
          <ac:spMkLst>
            <pc:docMk/>
            <pc:sldMk cId="2864767208" sldId="349"/>
            <ac:spMk id="19" creationId="{5BE5BE8A-AC56-D11F-6DD2-9BAA87182591}"/>
          </ac:spMkLst>
        </pc:spChg>
        <pc:spChg chg="del">
          <ac:chgData name="Muldoon, Amy J (ajm6u)" userId="af3d755e-e1a2-4015-a4cc-a19524b5cedf" providerId="ADAL" clId="{6F498CE7-EE45-480A-836F-EAECAB108672}" dt="2024-06-25T12:59:58.184" v="216" actId="478"/>
          <ac:spMkLst>
            <pc:docMk/>
            <pc:sldMk cId="2864767208" sldId="349"/>
            <ac:spMk id="20" creationId="{92931DED-F772-C523-885E-152AB5AE31E9}"/>
          </ac:spMkLst>
        </pc:spChg>
        <pc:grpChg chg="add mod">
          <ac:chgData name="Muldoon, Amy J (ajm6u)" userId="af3d755e-e1a2-4015-a4cc-a19524b5cedf" providerId="ADAL" clId="{6F498CE7-EE45-480A-836F-EAECAB108672}" dt="2024-06-25T13:01:57.718" v="267" actId="164"/>
          <ac:grpSpMkLst>
            <pc:docMk/>
            <pc:sldMk cId="2864767208" sldId="349"/>
            <ac:grpSpMk id="7" creationId="{4F9C8449-08C1-F4B6-EE6D-4E9C6A4D7BEF}"/>
          </ac:grpSpMkLst>
        </pc:grpChg>
        <pc:grpChg chg="mod">
          <ac:chgData name="Muldoon, Amy J (ajm6u)" userId="af3d755e-e1a2-4015-a4cc-a19524b5cedf" providerId="ADAL" clId="{6F498CE7-EE45-480A-836F-EAECAB108672}" dt="2024-06-25T13:01:57.718" v="267" actId="164"/>
          <ac:grpSpMkLst>
            <pc:docMk/>
            <pc:sldMk cId="2864767208" sldId="349"/>
            <ac:grpSpMk id="55" creationId="{5EA9C423-9EA4-0F94-0B53-37CC1FE878FE}"/>
          </ac:grpSpMkLst>
        </pc:grpChg>
        <pc:grpChg chg="mod">
          <ac:chgData name="Muldoon, Amy J (ajm6u)" userId="af3d755e-e1a2-4015-a4cc-a19524b5cedf" providerId="ADAL" clId="{6F498CE7-EE45-480A-836F-EAECAB108672}" dt="2024-06-25T13:01:57.718" v="267" actId="164"/>
          <ac:grpSpMkLst>
            <pc:docMk/>
            <pc:sldMk cId="2864767208" sldId="349"/>
            <ac:grpSpMk id="59" creationId="{119075B6-C95D-4B32-9E5A-DA2FC8767E74}"/>
          </ac:grpSpMkLst>
        </pc:grpChg>
        <pc:grpChg chg="mod">
          <ac:chgData name="Muldoon, Amy J (ajm6u)" userId="af3d755e-e1a2-4015-a4cc-a19524b5cedf" providerId="ADAL" clId="{6F498CE7-EE45-480A-836F-EAECAB108672}" dt="2024-06-25T13:00:34.622" v="224" actId="1076"/>
          <ac:grpSpMkLst>
            <pc:docMk/>
            <pc:sldMk cId="2864767208" sldId="349"/>
            <ac:grpSpMk id="61" creationId="{434672E6-A7DD-6863-DFF1-1A4C502A550D}"/>
          </ac:grpSpMkLst>
        </pc:grpChg>
        <pc:picChg chg="del">
          <ac:chgData name="Muldoon, Amy J (ajm6u)" userId="af3d755e-e1a2-4015-a4cc-a19524b5cedf" providerId="ADAL" clId="{6F498CE7-EE45-480A-836F-EAECAB108672}" dt="2024-06-25T12:59:59.805" v="217" actId="478"/>
          <ac:picMkLst>
            <pc:docMk/>
            <pc:sldMk cId="2864767208" sldId="349"/>
            <ac:picMk id="14" creationId="{D65BC2DE-7277-F246-B8EE-D49C09E4F140}"/>
          </ac:picMkLst>
        </pc:picChg>
      </pc:sldChg>
      <pc:sldChg chg="addSp delSp modSp add mod modClrScheme chgLayout">
        <pc:chgData name="Muldoon, Amy J (ajm6u)" userId="af3d755e-e1a2-4015-a4cc-a19524b5cedf" providerId="ADAL" clId="{6F498CE7-EE45-480A-836F-EAECAB108672}" dt="2024-06-25T13:06:15.460" v="368" actId="1036"/>
        <pc:sldMkLst>
          <pc:docMk/>
          <pc:sldMk cId="1193747169" sldId="355"/>
        </pc:sldMkLst>
        <pc:spChg chg="add del mod ord">
          <ac:chgData name="Muldoon, Amy J (ajm6u)" userId="af3d755e-e1a2-4015-a4cc-a19524b5cedf" providerId="ADAL" clId="{6F498CE7-EE45-480A-836F-EAECAB108672}" dt="2024-06-25T13:04:16.410" v="312" actId="700"/>
          <ac:spMkLst>
            <pc:docMk/>
            <pc:sldMk cId="1193747169" sldId="355"/>
            <ac:spMk id="2" creationId="{A2D20EC1-A273-894C-1AC8-3F75F8B06C74}"/>
          </ac:spMkLst>
        </pc:spChg>
        <pc:spChg chg="mod ord">
          <ac:chgData name="Muldoon, Amy J (ajm6u)" userId="af3d755e-e1a2-4015-a4cc-a19524b5cedf" providerId="ADAL" clId="{6F498CE7-EE45-480A-836F-EAECAB108672}" dt="2024-06-25T13:04:16.410" v="312" actId="700"/>
          <ac:spMkLst>
            <pc:docMk/>
            <pc:sldMk cId="1193747169" sldId="355"/>
            <ac:spMk id="3" creationId="{00000000-0000-0000-0000-000000000000}"/>
          </ac:spMkLst>
        </pc:spChg>
        <pc:spChg chg="add del mod ord">
          <ac:chgData name="Muldoon, Amy J (ajm6u)" userId="af3d755e-e1a2-4015-a4cc-a19524b5cedf" providerId="ADAL" clId="{6F498CE7-EE45-480A-836F-EAECAB108672}" dt="2024-06-25T13:04:16.410" v="312" actId="700"/>
          <ac:spMkLst>
            <pc:docMk/>
            <pc:sldMk cId="1193747169" sldId="355"/>
            <ac:spMk id="4" creationId="{704B3174-B128-E7CC-1896-A90D8F7156A5}"/>
          </ac:spMkLst>
        </pc:spChg>
        <pc:spChg chg="mod ord">
          <ac:chgData name="Muldoon, Amy J (ajm6u)" userId="af3d755e-e1a2-4015-a4cc-a19524b5cedf" providerId="ADAL" clId="{6F498CE7-EE45-480A-836F-EAECAB108672}" dt="2024-06-25T13:04:16.410" v="312" actId="700"/>
          <ac:spMkLst>
            <pc:docMk/>
            <pc:sldMk cId="1193747169" sldId="355"/>
            <ac:spMk id="5" creationId="{00000000-0000-0000-0000-000000000000}"/>
          </ac:spMkLst>
        </pc:spChg>
        <pc:spChg chg="add del mod ord">
          <ac:chgData name="Muldoon, Amy J (ajm6u)" userId="af3d755e-e1a2-4015-a4cc-a19524b5cedf" providerId="ADAL" clId="{6F498CE7-EE45-480A-836F-EAECAB108672}" dt="2024-06-25T13:04:16.410" v="312" actId="700"/>
          <ac:spMkLst>
            <pc:docMk/>
            <pc:sldMk cId="1193747169" sldId="355"/>
            <ac:spMk id="6" creationId="{DA5ABB13-1411-4D68-BD25-E2C5EB289FA9}"/>
          </ac:spMkLst>
        </pc:spChg>
        <pc:spChg chg="add del mod ord">
          <ac:chgData name="Muldoon, Amy J (ajm6u)" userId="af3d755e-e1a2-4015-a4cc-a19524b5cedf" providerId="ADAL" clId="{6F498CE7-EE45-480A-836F-EAECAB108672}" dt="2024-06-25T13:04:48.890" v="319" actId="478"/>
          <ac:spMkLst>
            <pc:docMk/>
            <pc:sldMk cId="1193747169" sldId="355"/>
            <ac:spMk id="7" creationId="{3028B8B9-3333-5ADD-7DC3-01956E4B689B}"/>
          </ac:spMkLst>
        </pc:spChg>
        <pc:spChg chg="add mod ord">
          <ac:chgData name="Muldoon, Amy J (ajm6u)" userId="af3d755e-e1a2-4015-a4cc-a19524b5cedf" providerId="ADAL" clId="{6F498CE7-EE45-480A-836F-EAECAB108672}" dt="2024-06-25T13:04:16.410" v="312" actId="700"/>
          <ac:spMkLst>
            <pc:docMk/>
            <pc:sldMk cId="1193747169" sldId="355"/>
            <ac:spMk id="8" creationId="{6349052C-4F2F-CE1E-F2B0-35A2DB771F1C}"/>
          </ac:spMkLst>
        </pc:spChg>
        <pc:spChg chg="mod ord">
          <ac:chgData name="Muldoon, Amy J (ajm6u)" userId="af3d755e-e1a2-4015-a4cc-a19524b5cedf" providerId="ADAL" clId="{6F498CE7-EE45-480A-836F-EAECAB108672}" dt="2024-06-25T13:05:12.168" v="345" actId="14100"/>
          <ac:spMkLst>
            <pc:docMk/>
            <pc:sldMk cId="1193747169" sldId="355"/>
            <ac:spMk id="9" creationId="{00000000-0000-0000-0000-000000000000}"/>
          </ac:spMkLst>
        </pc:spChg>
        <pc:spChg chg="add mod ord">
          <ac:chgData name="Muldoon, Amy J (ajm6u)" userId="af3d755e-e1a2-4015-a4cc-a19524b5cedf" providerId="ADAL" clId="{6F498CE7-EE45-480A-836F-EAECAB108672}" dt="2024-06-25T13:06:06.536" v="366" actId="167"/>
          <ac:spMkLst>
            <pc:docMk/>
            <pc:sldMk cId="1193747169" sldId="355"/>
            <ac:spMk id="10" creationId="{4FC22DD6-2709-7BCA-0355-BF6D3347AF63}"/>
          </ac:spMkLst>
        </pc:spChg>
        <pc:spChg chg="mod">
          <ac:chgData name="Muldoon, Amy J (ajm6u)" userId="af3d755e-e1a2-4015-a4cc-a19524b5cedf" providerId="ADAL" clId="{6F498CE7-EE45-480A-836F-EAECAB108672}" dt="2024-06-25T13:04:57.974" v="341" actId="1036"/>
          <ac:spMkLst>
            <pc:docMk/>
            <pc:sldMk cId="1193747169" sldId="355"/>
            <ac:spMk id="15" creationId="{36155B12-EB13-5288-5C84-F47DF9E1F899}"/>
          </ac:spMkLst>
        </pc:spChg>
        <pc:spChg chg="mod">
          <ac:chgData name="Muldoon, Amy J (ajm6u)" userId="af3d755e-e1a2-4015-a4cc-a19524b5cedf" providerId="ADAL" clId="{6F498CE7-EE45-480A-836F-EAECAB108672}" dt="2024-06-25T13:06:15.460" v="368" actId="1036"/>
          <ac:spMkLst>
            <pc:docMk/>
            <pc:sldMk cId="1193747169" sldId="355"/>
            <ac:spMk id="16" creationId="{EF3E2CA4-A6F7-59BB-3948-56D381C51F9A}"/>
          </ac:spMkLst>
        </pc:spChg>
        <pc:spChg chg="del">
          <ac:chgData name="Muldoon, Amy J (ajm6u)" userId="af3d755e-e1a2-4015-a4cc-a19524b5cedf" providerId="ADAL" clId="{6F498CE7-EE45-480A-836F-EAECAB108672}" dt="2024-06-25T13:03:13.992" v="305" actId="478"/>
          <ac:spMkLst>
            <pc:docMk/>
            <pc:sldMk cId="1193747169" sldId="355"/>
            <ac:spMk id="19" creationId="{5BE5BE8A-AC56-D11F-6DD2-9BAA87182591}"/>
          </ac:spMkLst>
        </pc:spChg>
        <pc:spChg chg="del">
          <ac:chgData name="Muldoon, Amy J (ajm6u)" userId="af3d755e-e1a2-4015-a4cc-a19524b5cedf" providerId="ADAL" clId="{6F498CE7-EE45-480A-836F-EAECAB108672}" dt="2024-06-25T13:03:20.600" v="308" actId="478"/>
          <ac:spMkLst>
            <pc:docMk/>
            <pc:sldMk cId="1193747169" sldId="355"/>
            <ac:spMk id="20" creationId="{92931DED-F772-C523-885E-152AB5AE31E9}"/>
          </ac:spMkLst>
        </pc:spChg>
        <pc:grpChg chg="del">
          <ac:chgData name="Muldoon, Amy J (ajm6u)" userId="af3d755e-e1a2-4015-a4cc-a19524b5cedf" providerId="ADAL" clId="{6F498CE7-EE45-480A-836F-EAECAB108672}" dt="2024-06-25T13:03:16.298" v="306" actId="478"/>
          <ac:grpSpMkLst>
            <pc:docMk/>
            <pc:sldMk cId="1193747169" sldId="355"/>
            <ac:grpSpMk id="55" creationId="{5EA9C423-9EA4-0F94-0B53-37CC1FE878FE}"/>
          </ac:grpSpMkLst>
        </pc:grpChg>
        <pc:grpChg chg="del">
          <ac:chgData name="Muldoon, Amy J (ajm6u)" userId="af3d755e-e1a2-4015-a4cc-a19524b5cedf" providerId="ADAL" clId="{6F498CE7-EE45-480A-836F-EAECAB108672}" dt="2024-06-25T13:03:18.086" v="307" actId="478"/>
          <ac:grpSpMkLst>
            <pc:docMk/>
            <pc:sldMk cId="1193747169" sldId="355"/>
            <ac:grpSpMk id="59" creationId="{119075B6-C95D-4B32-9E5A-DA2FC8767E74}"/>
          </ac:grpSpMkLst>
        </pc:grpChg>
        <pc:grpChg chg="del">
          <ac:chgData name="Muldoon, Amy J (ajm6u)" userId="af3d755e-e1a2-4015-a4cc-a19524b5cedf" providerId="ADAL" clId="{6F498CE7-EE45-480A-836F-EAECAB108672}" dt="2024-06-25T13:03:11.750" v="304" actId="478"/>
          <ac:grpSpMkLst>
            <pc:docMk/>
            <pc:sldMk cId="1193747169" sldId="355"/>
            <ac:grpSpMk id="61" creationId="{434672E6-A7DD-6863-DFF1-1A4C502A550D}"/>
          </ac:grpSpMkLst>
        </pc:grpChg>
        <pc:picChg chg="mod">
          <ac:chgData name="Muldoon, Amy J (ajm6u)" userId="af3d755e-e1a2-4015-a4cc-a19524b5cedf" providerId="ADAL" clId="{6F498CE7-EE45-480A-836F-EAECAB108672}" dt="2024-06-25T13:04:28.728" v="315" actId="14100"/>
          <ac:picMkLst>
            <pc:docMk/>
            <pc:sldMk cId="1193747169" sldId="355"/>
            <ac:picMk id="14" creationId="{D65BC2DE-7277-F246-B8EE-D49C09E4F140}"/>
          </ac:picMkLst>
        </pc:picChg>
      </pc:sldChg>
      <pc:sldChg chg="addSp delSp modSp add mod ord">
        <pc:chgData name="Muldoon, Amy J (ajm6u)" userId="af3d755e-e1a2-4015-a4cc-a19524b5cedf" providerId="ADAL" clId="{6F498CE7-EE45-480A-836F-EAECAB108672}" dt="2024-06-25T13:02:52.589" v="275" actId="1076"/>
        <pc:sldMkLst>
          <pc:docMk/>
          <pc:sldMk cId="28802242" sldId="356"/>
        </pc:sldMkLst>
        <pc:spChg chg="mod">
          <ac:chgData name="Muldoon, Amy J (ajm6u)" userId="af3d755e-e1a2-4015-a4cc-a19524b5cedf" providerId="ADAL" clId="{6F498CE7-EE45-480A-836F-EAECAB108672}" dt="2024-06-25T13:01:07.961" v="258" actId="20577"/>
          <ac:spMkLst>
            <pc:docMk/>
            <pc:sldMk cId="28802242" sldId="356"/>
            <ac:spMk id="2" creationId="{00000000-0000-0000-0000-000000000000}"/>
          </ac:spMkLst>
        </pc:spChg>
        <pc:spChg chg="mod">
          <ac:chgData name="Muldoon, Amy J (ajm6u)" userId="af3d755e-e1a2-4015-a4cc-a19524b5cedf" providerId="ADAL" clId="{6F498CE7-EE45-480A-836F-EAECAB108672}" dt="2024-06-25T13:01:25.856" v="262" actId="14100"/>
          <ac:spMkLst>
            <pc:docMk/>
            <pc:sldMk cId="28802242" sldId="356"/>
            <ac:spMk id="3" creationId="{00000000-0000-0000-0000-000000000000}"/>
          </ac:spMkLst>
        </pc:spChg>
        <pc:spChg chg="mod">
          <ac:chgData name="Muldoon, Amy J (ajm6u)" userId="af3d755e-e1a2-4015-a4cc-a19524b5cedf" providerId="ADAL" clId="{6F498CE7-EE45-480A-836F-EAECAB108672}" dt="2024-06-25T13:01:17.850" v="260"/>
          <ac:spMkLst>
            <pc:docMk/>
            <pc:sldMk cId="28802242" sldId="356"/>
            <ac:spMk id="10" creationId="{1D0E8AA7-1CE9-FF4B-051E-24522B165266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17" creationId="{2E14FC59-4459-A6FE-C2C8-B8CF20DF7CCE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18" creationId="{FB373D34-1A32-C4DF-18D4-1ABB132D03BF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19" creationId="{5ED84F44-CFF8-EBD2-26E3-06DF7FA4ECEE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20" creationId="{62767264-5C5F-8C22-B829-1A4D686B9E14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21" creationId="{0B1D6B85-95EE-9A75-5661-765EFC211E10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22" creationId="{B671C3A8-EA06-BCCB-4752-88C6E625EC5A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26" creationId="{61FBB16C-EFC2-2C0A-0AB0-51647EE45F44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27" creationId="{F1CB74FC-7EA5-5A5C-879C-0A673E8202C9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28" creationId="{246041D9-69E1-0794-CF8B-63B4672079BF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29" creationId="{18C17670-1969-A01C-9FAC-268C18263CBD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30" creationId="{836B8467-9065-8A25-0E60-4D08935E1045}"/>
          </ac:spMkLst>
        </pc:spChg>
        <pc:spChg chg="mod">
          <ac:chgData name="Muldoon, Amy J (ajm6u)" userId="af3d755e-e1a2-4015-a4cc-a19524b5cedf" providerId="ADAL" clId="{6F498CE7-EE45-480A-836F-EAECAB108672}" dt="2024-06-25T13:02:01.792" v="268"/>
          <ac:spMkLst>
            <pc:docMk/>
            <pc:sldMk cId="28802242" sldId="356"/>
            <ac:spMk id="31" creationId="{69B61002-2E17-A091-F596-7045F17D7482}"/>
          </ac:spMkLst>
        </pc:spChg>
        <pc:grpChg chg="add mod">
          <ac:chgData name="Muldoon, Amy J (ajm6u)" userId="af3d755e-e1a2-4015-a4cc-a19524b5cedf" providerId="ADAL" clId="{6F498CE7-EE45-480A-836F-EAECAB108672}" dt="2024-06-25T13:02:52.589" v="275" actId="1076"/>
          <ac:grpSpMkLst>
            <pc:docMk/>
            <pc:sldMk cId="28802242" sldId="356"/>
            <ac:grpSpMk id="4" creationId="{5E001C06-87FC-16CC-B1E6-CAE2DCB84E05}"/>
          </ac:grpSpMkLst>
        </pc:grpChg>
        <pc:grpChg chg="add mod">
          <ac:chgData name="Muldoon, Amy J (ajm6u)" userId="af3d755e-e1a2-4015-a4cc-a19524b5cedf" providerId="ADAL" clId="{6F498CE7-EE45-480A-836F-EAECAB108672}" dt="2024-06-25T13:02:07.125" v="269" actId="1076"/>
          <ac:grpSpMkLst>
            <pc:docMk/>
            <pc:sldMk cId="28802242" sldId="356"/>
            <ac:grpSpMk id="11" creationId="{0B9A1333-2921-91C7-F6FD-39BFD92DA19A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12" creationId="{840E3650-8960-CAB2-28D5-3A3CFF5545BF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13" creationId="{2BAE7E83-5329-358B-27C1-366CDF306DFB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14" creationId="{EADBD77A-D9F5-DF88-1B8B-1D2DC1E1FF04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15" creationId="{2449F11F-674D-D3AA-436D-882B4C30A995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16" creationId="{3678FF9C-54F4-7E01-B50D-6C5CA260C72B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23" creationId="{2D57BA39-D45E-6BBB-759F-EA857DE5C663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24" creationId="{92B25ED5-547F-AD20-7D87-048799832592}"/>
          </ac:grpSpMkLst>
        </pc:grpChg>
        <pc:grpChg chg="mod">
          <ac:chgData name="Muldoon, Amy J (ajm6u)" userId="af3d755e-e1a2-4015-a4cc-a19524b5cedf" providerId="ADAL" clId="{6F498CE7-EE45-480A-836F-EAECAB108672}" dt="2024-06-25T13:02:01.792" v="268"/>
          <ac:grpSpMkLst>
            <pc:docMk/>
            <pc:sldMk cId="28802242" sldId="356"/>
            <ac:grpSpMk id="25" creationId="{F8910E6A-5371-1D32-A0AD-BD1B049016D5}"/>
          </ac:grpSpMkLst>
        </pc:grpChg>
        <pc:picChg chg="del">
          <ac:chgData name="Muldoon, Amy J (ajm6u)" userId="af3d755e-e1a2-4015-a4cc-a19524b5cedf" providerId="ADAL" clId="{6F498CE7-EE45-480A-836F-EAECAB108672}" dt="2024-06-25T13:01:17.429" v="259" actId="478"/>
          <ac:picMkLst>
            <pc:docMk/>
            <pc:sldMk cId="28802242" sldId="356"/>
            <ac:picMk id="8" creationId="{CCF2A8C2-8539-F017-CEC6-5D15B6655540}"/>
          </ac:picMkLst>
        </pc:picChg>
        <pc:picChg chg="mod modCrop">
          <ac:chgData name="Muldoon, Amy J (ajm6u)" userId="af3d755e-e1a2-4015-a4cc-a19524b5cedf" providerId="ADAL" clId="{6F498CE7-EE45-480A-836F-EAECAB108672}" dt="2024-06-25T13:02:32.383" v="270" actId="732"/>
          <ac:picMkLst>
            <pc:docMk/>
            <pc:sldMk cId="28802242" sldId="356"/>
            <ac:picMk id="9" creationId="{85B8F550-4D3A-C6D9-CB9C-DCA7A56F0017}"/>
          </ac:picMkLst>
        </pc:picChg>
      </pc:sldChg>
      <pc:sldMasterChg chg="addSldLayout modSldLayout">
        <pc:chgData name="Muldoon, Amy J (ajm6u)" userId="af3d755e-e1a2-4015-a4cc-a19524b5cedf" providerId="ADAL" clId="{6F498CE7-EE45-480A-836F-EAECAB108672}" dt="2024-06-25T12:57:56.689" v="177" actId="14100"/>
        <pc:sldMasterMkLst>
          <pc:docMk/>
          <pc:sldMasterMk cId="2485434561" sldId="2147483745"/>
        </pc:sldMasterMkLst>
        <pc:sldLayoutChg chg="modSp">
          <pc:chgData name="Muldoon, Amy J (ajm6u)" userId="af3d755e-e1a2-4015-a4cc-a19524b5cedf" providerId="ADAL" clId="{6F498CE7-EE45-480A-836F-EAECAB108672}" dt="2024-06-25T12:56:59.781" v="169" actId="735"/>
          <pc:sldLayoutMkLst>
            <pc:docMk/>
            <pc:sldMasterMk cId="2485434561" sldId="2147483745"/>
            <pc:sldLayoutMk cId="3865102361" sldId="2147483769"/>
          </pc:sldLayoutMkLst>
        </pc:sldLayoutChg>
        <pc:sldLayoutChg chg="modSp add mod modTransition">
          <pc:chgData name="Muldoon, Amy J (ajm6u)" userId="af3d755e-e1a2-4015-a4cc-a19524b5cedf" providerId="ADAL" clId="{6F498CE7-EE45-480A-836F-EAECAB108672}" dt="2024-06-25T12:57:56.689" v="177" actId="14100"/>
          <pc:sldLayoutMkLst>
            <pc:docMk/>
            <pc:sldMasterMk cId="2485434561" sldId="2147483745"/>
            <pc:sldLayoutMk cId="2185918593" sldId="2147483782"/>
          </pc:sldLayoutMkLst>
          <pc:spChg chg="mod">
            <ac:chgData name="Muldoon, Amy J (ajm6u)" userId="af3d755e-e1a2-4015-a4cc-a19524b5cedf" providerId="ADAL" clId="{6F498CE7-EE45-480A-836F-EAECAB108672}" dt="2024-06-25T12:57:27.462" v="173" actId="14100"/>
            <ac:spMkLst>
              <pc:docMk/>
              <pc:sldMasterMk cId="2485434561" sldId="2147483745"/>
              <pc:sldLayoutMk cId="2185918593" sldId="2147483782"/>
              <ac:spMk id="2" creationId="{00000000-0000-0000-0000-000000000000}"/>
            </ac:spMkLst>
          </pc:spChg>
          <pc:spChg chg="mod">
            <ac:chgData name="Muldoon, Amy J (ajm6u)" userId="af3d755e-e1a2-4015-a4cc-a19524b5cedf" providerId="ADAL" clId="{6F498CE7-EE45-480A-836F-EAECAB108672}" dt="2024-06-25T12:57:40.638" v="175" actId="14100"/>
            <ac:spMkLst>
              <pc:docMk/>
              <pc:sldMasterMk cId="2485434561" sldId="2147483745"/>
              <pc:sldLayoutMk cId="2185918593" sldId="2147483782"/>
              <ac:spMk id="5" creationId="{00000000-0000-0000-0000-000000000000}"/>
            </ac:spMkLst>
          </pc:spChg>
          <pc:spChg chg="mod">
            <ac:chgData name="Muldoon, Amy J (ajm6u)" userId="af3d755e-e1a2-4015-a4cc-a19524b5cedf" providerId="ADAL" clId="{6F498CE7-EE45-480A-836F-EAECAB108672}" dt="2024-06-25T12:57:24.351" v="172" actId="14100"/>
            <ac:spMkLst>
              <pc:docMk/>
              <pc:sldMasterMk cId="2485434561" sldId="2147483745"/>
              <pc:sldLayoutMk cId="2185918593" sldId="2147483782"/>
              <ac:spMk id="6" creationId="{00000000-0000-0000-0000-000000000000}"/>
            </ac:spMkLst>
          </pc:spChg>
          <pc:spChg chg="mod">
            <ac:chgData name="Muldoon, Amy J (ajm6u)" userId="af3d755e-e1a2-4015-a4cc-a19524b5cedf" providerId="ADAL" clId="{6F498CE7-EE45-480A-836F-EAECAB108672}" dt="2024-06-25T12:57:56.689" v="177" actId="14100"/>
            <ac:spMkLst>
              <pc:docMk/>
              <pc:sldMasterMk cId="2485434561" sldId="2147483745"/>
              <pc:sldLayoutMk cId="2185918593" sldId="2147483782"/>
              <ac:spMk id="8" creationId="{00000000-0000-0000-0000-000000000000}"/>
            </ac:spMkLst>
          </pc:spChg>
          <pc:spChg chg="mod">
            <ac:chgData name="Muldoon, Amy J (ajm6u)" userId="af3d755e-e1a2-4015-a4cc-a19524b5cedf" providerId="ADAL" clId="{6F498CE7-EE45-480A-836F-EAECAB108672}" dt="2024-06-25T12:57:34.611" v="174" actId="14100"/>
            <ac:spMkLst>
              <pc:docMk/>
              <pc:sldMasterMk cId="2485434561" sldId="2147483745"/>
              <pc:sldLayoutMk cId="2185918593" sldId="2147483782"/>
              <ac:spMk id="11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home1.storage.virginia.edu\DRG_Share\Data-Requests\Hamilton\Virginia%20Housing%20Commission\2024\For%20Amy\Slide%201,%20Intercensal%20Char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2024-07_VAHousingCommission_Lombard/Slide%205%20Migration%20by%20Reg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For%20Amy/Domestic%20Migration%20Charts%20for%20the%20Last%20Sli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For%20Amy/Domestic%20Migration%20Charts%20for%20the%20Last%20Sli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2024-07_VAHousingCommission_Lombard/Slide%207%202023%20Census%20Population%20Estimates%20Domestic%20Migration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2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2024-07_VAHousingCommission_Lombard/Slide%2018,%20Home%20Construct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'[Slide 1, Intercensal Chart.xlsx]Sheet1'!$E$21</c:f>
              <c:strCache>
                <c:ptCount val="1"/>
                <c:pt idx="0">
                  <c:v>Virginia</c:v>
                </c:pt>
              </c:strCache>
            </c:strRef>
          </c:tx>
          <c:spPr>
            <a:solidFill>
              <a:srgbClr val="232D4B"/>
            </a:solidFill>
            <a:ln>
              <a:noFill/>
            </a:ln>
            <a:effectLst/>
          </c:spPr>
          <c:invertIfNegative val="0"/>
          <c:cat>
            <c:numRef>
              <c:f>'[Slide 1, Intercensal Chart.xlsx]Sheet1'!$F$20:$R$20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'[Slide 1, Intercensal Chart.xlsx]Sheet1'!$F$21:$R$21</c:f>
              <c:numCache>
                <c:formatCode>_(* #,##0_);_(* \(#,##0\);_(* "-"??_);_(@_)</c:formatCode>
                <c:ptCount val="13"/>
                <c:pt idx="0">
                  <c:v>84343.777180894394</c:v>
                </c:pt>
                <c:pt idx="1">
                  <c:v>91426.103708164388</c:v>
                </c:pt>
                <c:pt idx="2">
                  <c:v>73560.058624036785</c:v>
                </c:pt>
                <c:pt idx="3">
                  <c:v>64058.170194799321</c:v>
                </c:pt>
                <c:pt idx="4">
                  <c:v>55782.193129225358</c:v>
                </c:pt>
                <c:pt idx="5">
                  <c:v>54142.267840114095</c:v>
                </c:pt>
                <c:pt idx="6">
                  <c:v>57381.254706214509</c:v>
                </c:pt>
                <c:pt idx="7">
                  <c:v>42916.575975830485</c:v>
                </c:pt>
                <c:pt idx="8">
                  <c:v>49167.648569669029</c:v>
                </c:pt>
                <c:pt idx="9">
                  <c:v>32879.15784562422</c:v>
                </c:pt>
                <c:pt idx="10">
                  <c:v>20155</c:v>
                </c:pt>
                <c:pt idx="11">
                  <c:v>21751</c:v>
                </c:pt>
                <c:pt idx="12" formatCode="General">
                  <c:v>36599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D-42C1-BE74-301703ED5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6012591"/>
        <c:axId val="36003023"/>
      </c:barChart>
      <c:catAx>
        <c:axId val="3601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03023"/>
        <c:crosses val="autoZero"/>
        <c:auto val="1"/>
        <c:lblAlgn val="ctr"/>
        <c:lblOffset val="100"/>
        <c:noMultiLvlLbl val="0"/>
      </c:catAx>
      <c:valAx>
        <c:axId val="36003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1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Sheet1!$L$197</c:f>
              <c:strCache>
                <c:ptCount val="1"/>
                <c:pt idx="0">
                  <c:v>2014 to 2017</c:v>
                </c:pt>
              </c:strCache>
            </c:strRef>
          </c:tx>
          <c:spPr>
            <a:solidFill>
              <a:srgbClr val="232D4B"/>
            </a:solidFill>
            <a:ln>
              <a:noFill/>
            </a:ln>
            <a:effectLst/>
          </c:spPr>
          <c:invertIfNegative val="0"/>
          <c:cat>
            <c:strRef>
              <c:f>Sheet1!$J$198:$J$202</c:f>
              <c:strCache>
                <c:ptCount val="5"/>
                <c:pt idx="0">
                  <c:v>Hampton Roads</c:v>
                </c:pt>
                <c:pt idx="1">
                  <c:v>Northern Virginia</c:v>
                </c:pt>
                <c:pt idx="2">
                  <c:v>Richmond</c:v>
                </c:pt>
                <c:pt idx="3">
                  <c:v>Rural Virginia</c:v>
                </c:pt>
                <c:pt idx="4">
                  <c:v>Smaller metro areas</c:v>
                </c:pt>
              </c:strCache>
            </c:strRef>
          </c:cat>
          <c:val>
            <c:numRef>
              <c:f>Sheet1!$L$198:$L$202</c:f>
              <c:numCache>
                <c:formatCode>#,##0;[Red]#,##0</c:formatCode>
                <c:ptCount val="5"/>
                <c:pt idx="0">
                  <c:v>-3415.6666666666661</c:v>
                </c:pt>
                <c:pt idx="1">
                  <c:v>35769.333333333336</c:v>
                </c:pt>
                <c:pt idx="2">
                  <c:v>19126</c:v>
                </c:pt>
                <c:pt idx="3">
                  <c:v>-5371.0000000000036</c:v>
                </c:pt>
                <c:pt idx="4">
                  <c:v>9871.3333333333339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50-4608-B42F-94097E195B55}"/>
            </c:ext>
          </c:extLst>
        </c:ser>
        <c:ser>
          <c:idx val="1"/>
          <c:order val="1"/>
          <c:tx>
            <c:strRef>
              <c:f>Sheet1!$M$197</c:f>
              <c:strCache>
                <c:ptCount val="1"/>
                <c:pt idx="0">
                  <c:v>2017 to 2020</c:v>
                </c:pt>
              </c:strCache>
            </c:strRef>
          </c:tx>
          <c:spPr>
            <a:solidFill>
              <a:srgbClr val="CE6700"/>
            </a:solidFill>
            <a:ln>
              <a:noFill/>
            </a:ln>
            <a:effectLst/>
          </c:spPr>
          <c:invertIfNegative val="0"/>
          <c:cat>
            <c:strRef>
              <c:f>Sheet1!$J$198:$J$202</c:f>
              <c:strCache>
                <c:ptCount val="5"/>
                <c:pt idx="0">
                  <c:v>Hampton Roads</c:v>
                </c:pt>
                <c:pt idx="1">
                  <c:v>Northern Virginia</c:v>
                </c:pt>
                <c:pt idx="2">
                  <c:v>Richmond</c:v>
                </c:pt>
                <c:pt idx="3">
                  <c:v>Rural Virginia</c:v>
                </c:pt>
                <c:pt idx="4">
                  <c:v>Smaller metro areas</c:v>
                </c:pt>
              </c:strCache>
            </c:strRef>
          </c:cat>
          <c:val>
            <c:numRef>
              <c:f>Sheet1!$M$198:$M$202</c:f>
              <c:numCache>
                <c:formatCode>#,##0;[Red]#,##0</c:formatCode>
                <c:ptCount val="5"/>
                <c:pt idx="0">
                  <c:v>-8004</c:v>
                </c:pt>
                <c:pt idx="1">
                  <c:v>13742</c:v>
                </c:pt>
                <c:pt idx="2">
                  <c:v>29676</c:v>
                </c:pt>
                <c:pt idx="3">
                  <c:v>-986</c:v>
                </c:pt>
                <c:pt idx="4">
                  <c:v>16949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50-4608-B42F-94097E195B55}"/>
            </c:ext>
          </c:extLst>
        </c:ser>
        <c:ser>
          <c:idx val="2"/>
          <c:order val="2"/>
          <c:tx>
            <c:strRef>
              <c:f>Sheet1!$N$197</c:f>
              <c:strCache>
                <c:ptCount val="1"/>
                <c:pt idx="0">
                  <c:v>2020 to 2023</c:v>
                </c:pt>
              </c:strCache>
            </c:strRef>
          </c:tx>
          <c:spPr>
            <a:solidFill>
              <a:srgbClr val="7FCFEF"/>
            </a:solidFill>
            <a:ln>
              <a:noFill/>
            </a:ln>
            <a:effectLst/>
          </c:spPr>
          <c:invertIfNegative val="0"/>
          <c:cat>
            <c:strRef>
              <c:f>Sheet1!$J$198:$J$202</c:f>
              <c:strCache>
                <c:ptCount val="5"/>
                <c:pt idx="0">
                  <c:v>Hampton Roads</c:v>
                </c:pt>
                <c:pt idx="1">
                  <c:v>Northern Virginia</c:v>
                </c:pt>
                <c:pt idx="2">
                  <c:v>Richmond</c:v>
                </c:pt>
                <c:pt idx="3">
                  <c:v>Rural Virginia</c:v>
                </c:pt>
                <c:pt idx="4">
                  <c:v>Smaller metro areas</c:v>
                </c:pt>
              </c:strCache>
            </c:strRef>
          </c:cat>
          <c:val>
            <c:numRef>
              <c:f>Sheet1!$N$198:$N$202</c:f>
              <c:numCache>
                <c:formatCode>#,##0;[Red]#,##0</c:formatCode>
                <c:ptCount val="5"/>
                <c:pt idx="0">
                  <c:v>-6118</c:v>
                </c:pt>
                <c:pt idx="1">
                  <c:v>-19752</c:v>
                </c:pt>
                <c:pt idx="2">
                  <c:v>36401</c:v>
                </c:pt>
                <c:pt idx="3">
                  <c:v>12353</c:v>
                </c:pt>
                <c:pt idx="4">
                  <c:v>20945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50-4608-B42F-94097E195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6400495"/>
        <c:axId val="1796389263"/>
      </c:barChart>
      <c:catAx>
        <c:axId val="179640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1796389263"/>
        <c:crosses val="autoZero"/>
        <c:auto val="1"/>
        <c:lblAlgn val="ctr"/>
        <c:lblOffset val="100"/>
        <c:noMultiLvlLbl val="0"/>
      </c:catAx>
      <c:valAx>
        <c:axId val="1796389263"/>
        <c:scaling>
          <c:orientation val="minMax"/>
          <c:max val="40000"/>
          <c:min val="-2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;[Red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796400495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'[Domestic Migration Charts for the Last Slide.xlsx]Metropivot20002023'!$AC$940</c:f>
              <c:strCache>
                <c:ptCount val="1"/>
                <c:pt idx="0">
                  <c:v> Counties with Over 1 Million Residents </c:v>
                </c:pt>
              </c:strCache>
            </c:strRef>
          </c:tx>
          <c:spPr>
            <a:ln w="50800" cap="rnd">
              <a:solidFill>
                <a:srgbClr val="CE67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CE6700"/>
              </a:solidFill>
              <a:ln w="25400">
                <a:solidFill>
                  <a:schemeClr val="bg1"/>
                </a:solidFill>
              </a:ln>
              <a:effectLst/>
            </c:spPr>
          </c:marker>
          <c:cat>
            <c:numRef>
              <c:f>'[Domestic Migration Charts for the Last Slide.xlsx]Metropivot20002023'!$AD$934:$BA$934</c:f>
              <c:numCache>
                <c:formatCode>0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'[Domestic Migration Charts for the Last Slide.xlsx]Metropivot20002023'!$AD$940:$BA$940</c:f>
              <c:numCache>
                <c:formatCode>_(* #,##0_);_(* \(#,##0\);_(* "-"??_);_(@_)</c:formatCode>
                <c:ptCount val="24"/>
                <c:pt idx="0">
                  <c:v>-70968</c:v>
                </c:pt>
                <c:pt idx="1">
                  <c:v>-253367</c:v>
                </c:pt>
                <c:pt idx="2">
                  <c:v>-437641</c:v>
                </c:pt>
                <c:pt idx="3">
                  <c:v>-462740</c:v>
                </c:pt>
                <c:pt idx="4">
                  <c:v>-459602</c:v>
                </c:pt>
                <c:pt idx="5">
                  <c:v>-470913</c:v>
                </c:pt>
                <c:pt idx="6">
                  <c:v>-438195</c:v>
                </c:pt>
                <c:pt idx="7">
                  <c:v>-491465</c:v>
                </c:pt>
                <c:pt idx="8">
                  <c:v>-293793</c:v>
                </c:pt>
                <c:pt idx="9">
                  <c:v>-127581</c:v>
                </c:pt>
                <c:pt idx="10">
                  <c:v>-143770</c:v>
                </c:pt>
                <c:pt idx="11">
                  <c:v>-14554</c:v>
                </c:pt>
                <c:pt idx="12">
                  <c:v>61119</c:v>
                </c:pt>
                <c:pt idx="13">
                  <c:v>-42651</c:v>
                </c:pt>
                <c:pt idx="14">
                  <c:v>-90158</c:v>
                </c:pt>
                <c:pt idx="15">
                  <c:v>-127864</c:v>
                </c:pt>
                <c:pt idx="16">
                  <c:v>-224198</c:v>
                </c:pt>
                <c:pt idx="17">
                  <c:v>-346763</c:v>
                </c:pt>
                <c:pt idx="18">
                  <c:v>-383875</c:v>
                </c:pt>
                <c:pt idx="19">
                  <c:v>-363958</c:v>
                </c:pt>
                <c:pt idx="20">
                  <c:v>-386247</c:v>
                </c:pt>
                <c:pt idx="21">
                  <c:v>-930698</c:v>
                </c:pt>
                <c:pt idx="22">
                  <c:v>-703872</c:v>
                </c:pt>
                <c:pt idx="23">
                  <c:v>-721782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3C-40FE-9BCB-C72BF711D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5787648"/>
        <c:axId val="1075785984"/>
      </c:lineChart>
      <c:catAx>
        <c:axId val="107578764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785984"/>
        <c:crosses val="autoZero"/>
        <c:auto val="1"/>
        <c:lblAlgn val="ctr"/>
        <c:lblOffset val="100"/>
        <c:noMultiLvlLbl val="0"/>
      </c:catAx>
      <c:valAx>
        <c:axId val="107578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7578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'[Domestic Migration Charts for the Last Slide.xlsx]Metropivot20002023'!$AC$939</c:f>
              <c:strCache>
                <c:ptCount val="1"/>
                <c:pt idx="0">
                  <c:v> Rural Counties </c:v>
                </c:pt>
              </c:strCache>
            </c:strRef>
          </c:tx>
          <c:spPr>
            <a:ln w="50800" cap="rnd">
              <a:solidFill>
                <a:srgbClr val="232D4B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232D4B"/>
              </a:solidFill>
              <a:ln w="25400">
                <a:solidFill>
                  <a:schemeClr val="bg1"/>
                </a:solidFill>
              </a:ln>
              <a:effectLst/>
            </c:spPr>
          </c:marker>
          <c:cat>
            <c:numRef>
              <c:f>'[Domestic Migration Charts for the Last Slide.xlsx]Metropivot20002023'!$AD$934:$BA$934</c:f>
              <c:numCache>
                <c:formatCode>0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'[Domestic Migration Charts for the Last Slide.xlsx]Metropivot20002023'!$AD$939:$BA$939</c:f>
              <c:numCache>
                <c:formatCode>_(* #,##0_);_(* \(#,##0\);_(* "-"??_);_(@_)</c:formatCode>
                <c:ptCount val="24"/>
                <c:pt idx="0">
                  <c:v>-18740</c:v>
                </c:pt>
                <c:pt idx="1">
                  <c:v>-70989</c:v>
                </c:pt>
                <c:pt idx="2">
                  <c:v>-26429</c:v>
                </c:pt>
                <c:pt idx="3">
                  <c:v>-4619</c:v>
                </c:pt>
                <c:pt idx="4">
                  <c:v>-11498</c:v>
                </c:pt>
                <c:pt idx="5">
                  <c:v>-13954</c:v>
                </c:pt>
                <c:pt idx="6">
                  <c:v>-3627</c:v>
                </c:pt>
                <c:pt idx="7">
                  <c:v>-29410</c:v>
                </c:pt>
                <c:pt idx="8">
                  <c:v>-43783</c:v>
                </c:pt>
                <c:pt idx="9">
                  <c:v>-74508</c:v>
                </c:pt>
                <c:pt idx="10">
                  <c:v>-42787</c:v>
                </c:pt>
                <c:pt idx="11">
                  <c:v>-46587</c:v>
                </c:pt>
                <c:pt idx="12">
                  <c:v>-80479</c:v>
                </c:pt>
                <c:pt idx="13">
                  <c:v>-50673</c:v>
                </c:pt>
                <c:pt idx="14">
                  <c:v>-53560</c:v>
                </c:pt>
                <c:pt idx="15">
                  <c:v>-47281</c:v>
                </c:pt>
                <c:pt idx="16">
                  <c:v>-38961</c:v>
                </c:pt>
                <c:pt idx="17">
                  <c:v>-7892</c:v>
                </c:pt>
                <c:pt idx="18">
                  <c:v>5341</c:v>
                </c:pt>
                <c:pt idx="19">
                  <c:v>-12972</c:v>
                </c:pt>
                <c:pt idx="20">
                  <c:v>-5571</c:v>
                </c:pt>
                <c:pt idx="21">
                  <c:v>110028</c:v>
                </c:pt>
                <c:pt idx="22">
                  <c:v>87391</c:v>
                </c:pt>
                <c:pt idx="23">
                  <c:v>90258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91-45E3-B87E-9FB16C31B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5787648"/>
        <c:axId val="1075785984"/>
      </c:lineChart>
      <c:catAx>
        <c:axId val="107578764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785984"/>
        <c:crosses val="autoZero"/>
        <c:auto val="1"/>
        <c:lblAlgn val="ctr"/>
        <c:lblOffset val="100"/>
        <c:noMultiLvlLbl val="0"/>
      </c:catAx>
      <c:valAx>
        <c:axId val="1075785984"/>
        <c:scaling>
          <c:orientation val="minMax"/>
          <c:max val="12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75787648"/>
        <c:crosses val="autoZero"/>
        <c:crossBetween val="between"/>
        <c:majorUnit val="2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Annual</a:t>
            </a:r>
            <a:r>
              <a:rPr lang="en-US" sz="1800" b="1" baseline="0" dirty="0" smtClean="0"/>
              <a:t> Domestic Migration by Metro Area Size</a:t>
            </a:r>
            <a:endParaRPr lang="en-US" sz="18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80885129839732"/>
          <c:y val="0.17642788920725883"/>
          <c:w val="0.83179903113313236"/>
          <c:h val="0.58881182832088685"/>
        </c:manualLayout>
      </c:layout>
      <c:lineChart>
        <c:grouping val="standard"/>
        <c:varyColors val="0"/>
        <c:ser>
          <c:idx val="0"/>
          <c:order val="0"/>
          <c:tx>
            <c:strRef>
              <c:f>'Chart 3'!$B$5</c:f>
              <c:strCache>
                <c:ptCount val="1"/>
                <c:pt idx="0">
                  <c:v>Less than 250,000 or Rural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'Chart 3'!$C$4:$O$4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'Chart 3'!$C$5:$O$5</c:f>
              <c:numCache>
                <c:formatCode>_(* #,##0_);_(* \(#,##0\);_(* "-"??_);_(@_)</c:formatCode>
                <c:ptCount val="13"/>
                <c:pt idx="0">
                  <c:v>-103793</c:v>
                </c:pt>
                <c:pt idx="1">
                  <c:v>-154340</c:v>
                </c:pt>
                <c:pt idx="2">
                  <c:v>-143456</c:v>
                </c:pt>
                <c:pt idx="3">
                  <c:v>-129583</c:v>
                </c:pt>
                <c:pt idx="4">
                  <c:v>-117146</c:v>
                </c:pt>
                <c:pt idx="5">
                  <c:v>-82471</c:v>
                </c:pt>
                <c:pt idx="6">
                  <c:v>-2639</c:v>
                </c:pt>
                <c:pt idx="7">
                  <c:v>55681</c:v>
                </c:pt>
                <c:pt idx="8">
                  <c:v>9852</c:v>
                </c:pt>
                <c:pt idx="9">
                  <c:v>24436</c:v>
                </c:pt>
                <c:pt idx="10">
                  <c:v>338562</c:v>
                </c:pt>
                <c:pt idx="11">
                  <c:v>268979</c:v>
                </c:pt>
                <c:pt idx="12">
                  <c:v>291400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FA-4C1D-8BF1-32861389B287}"/>
            </c:ext>
          </c:extLst>
        </c:ser>
        <c:ser>
          <c:idx val="1"/>
          <c:order val="1"/>
          <c:tx>
            <c:strRef>
              <c:f>'Chart 3'!$B$6</c:f>
              <c:strCache>
                <c:ptCount val="1"/>
                <c:pt idx="0">
                  <c:v>250,000 to 1 Million</c:v>
                </c:pt>
              </c:strCache>
            </c:strRef>
          </c:tx>
          <c:spPr>
            <a:ln w="38100" cap="rnd">
              <a:solidFill>
                <a:srgbClr val="CE6700"/>
              </a:solidFill>
              <a:round/>
            </a:ln>
            <a:effectLst/>
          </c:spPr>
          <c:marker>
            <c:symbol val="none"/>
          </c:marker>
          <c:cat>
            <c:numRef>
              <c:f>'Chart 3'!$C$4:$O$4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'Chart 3'!$C$6:$O$6</c:f>
              <c:numCache>
                <c:formatCode>_(* #,##0_);_(* \(#,##0\);_(* "-"??_);_(@_)</c:formatCode>
                <c:ptCount val="13"/>
                <c:pt idx="0">
                  <c:v>79153</c:v>
                </c:pt>
                <c:pt idx="1">
                  <c:v>49454</c:v>
                </c:pt>
                <c:pt idx="2">
                  <c:v>55786</c:v>
                </c:pt>
                <c:pt idx="3">
                  <c:v>84427</c:v>
                </c:pt>
                <c:pt idx="4">
                  <c:v>133263</c:v>
                </c:pt>
                <c:pt idx="5">
                  <c:v>185128</c:v>
                </c:pt>
                <c:pt idx="6">
                  <c:v>201475</c:v>
                </c:pt>
                <c:pt idx="7">
                  <c:v>195062</c:v>
                </c:pt>
                <c:pt idx="8">
                  <c:v>216301</c:v>
                </c:pt>
                <c:pt idx="9">
                  <c:v>216788</c:v>
                </c:pt>
                <c:pt idx="10">
                  <c:v>390622</c:v>
                </c:pt>
                <c:pt idx="11">
                  <c:v>377327</c:v>
                </c:pt>
                <c:pt idx="12">
                  <c:v>266448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FA-4C1D-8BF1-32861389B287}"/>
            </c:ext>
          </c:extLst>
        </c:ser>
        <c:ser>
          <c:idx val="2"/>
          <c:order val="2"/>
          <c:tx>
            <c:strRef>
              <c:f>'Chart 3'!$B$7</c:f>
              <c:strCache>
                <c:ptCount val="1"/>
                <c:pt idx="0">
                  <c:v>1 Million to 4 Million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'Chart 3'!$C$4:$O$4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'Chart 3'!$C$7:$O$7</c:f>
              <c:numCache>
                <c:formatCode>_(* #,##0_);_(* \(#,##0\);_(* "-"??_);_(@_)</c:formatCode>
                <c:ptCount val="13"/>
                <c:pt idx="0">
                  <c:v>109629</c:v>
                </c:pt>
                <c:pt idx="1">
                  <c:v>161882</c:v>
                </c:pt>
                <c:pt idx="2">
                  <c:v>197505</c:v>
                </c:pt>
                <c:pt idx="3">
                  <c:v>208438</c:v>
                </c:pt>
                <c:pt idx="4">
                  <c:v>218061</c:v>
                </c:pt>
                <c:pt idx="5">
                  <c:v>211246</c:v>
                </c:pt>
                <c:pt idx="6">
                  <c:v>193904</c:v>
                </c:pt>
                <c:pt idx="7">
                  <c:v>189282</c:v>
                </c:pt>
                <c:pt idx="8">
                  <c:v>178825</c:v>
                </c:pt>
                <c:pt idx="9">
                  <c:v>186339</c:v>
                </c:pt>
                <c:pt idx="10">
                  <c:v>72502</c:v>
                </c:pt>
                <c:pt idx="11">
                  <c:v>75538</c:v>
                </c:pt>
                <c:pt idx="12">
                  <c:v>44272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FA-4C1D-8BF1-32861389B287}"/>
            </c:ext>
          </c:extLst>
        </c:ser>
        <c:ser>
          <c:idx val="3"/>
          <c:order val="3"/>
          <c:tx>
            <c:strRef>
              <c:f>'Chart 3'!$B$8</c:f>
              <c:strCache>
                <c:ptCount val="1"/>
                <c:pt idx="0">
                  <c:v>Over 4 Million</c:v>
                </c:pt>
              </c:strCache>
            </c:strRef>
          </c:tx>
          <c:spPr>
            <a:ln w="38100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'Chart 3'!$C$4:$O$4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'Chart 3'!$C$8:$O$8</c:f>
              <c:numCache>
                <c:formatCode>_(* #,##0_);_(* \(#,##0\);_(* "-"??_);_(@_)</c:formatCode>
                <c:ptCount val="13"/>
                <c:pt idx="0">
                  <c:v>-71284</c:v>
                </c:pt>
                <c:pt idx="1">
                  <c:v>-36643</c:v>
                </c:pt>
                <c:pt idx="2">
                  <c:v>-91349</c:v>
                </c:pt>
                <c:pt idx="3">
                  <c:v>-136480</c:v>
                </c:pt>
                <c:pt idx="4">
                  <c:v>-201720</c:v>
                </c:pt>
                <c:pt idx="5">
                  <c:v>-281080</c:v>
                </c:pt>
                <c:pt idx="6">
                  <c:v>-368413</c:v>
                </c:pt>
                <c:pt idx="7">
                  <c:v>-414262</c:v>
                </c:pt>
                <c:pt idx="8">
                  <c:v>-380436</c:v>
                </c:pt>
                <c:pt idx="9">
                  <c:v>-405361</c:v>
                </c:pt>
                <c:pt idx="10">
                  <c:v>-819832</c:v>
                </c:pt>
                <c:pt idx="11">
                  <c:v>-707296</c:v>
                </c:pt>
                <c:pt idx="12">
                  <c:v>-590637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FA-4C1D-8BF1-32861389B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0450048"/>
        <c:axId val="740453376"/>
      </c:lineChart>
      <c:catAx>
        <c:axId val="74045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40453376"/>
        <c:crosses val="autoZero"/>
        <c:auto val="1"/>
        <c:lblAlgn val="ctr"/>
        <c:lblOffset val="100"/>
        <c:noMultiLvlLbl val="0"/>
      </c:catAx>
      <c:valAx>
        <c:axId val="740453376"/>
        <c:scaling>
          <c:orientation val="minMax"/>
          <c:max val="410000"/>
          <c:min val="-9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4045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12719563900665"/>
          <c:y val="0.83601184900118997"/>
          <c:w val="0.74025842923480734"/>
          <c:h val="0.13826467832999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'[Slide 8 Living Arrangments, 18 to 34.xlsx]Slide 20'!$Z$28</c:f>
              <c:strCache>
                <c:ptCount val="1"/>
                <c:pt idx="0">
                  <c:v>Live with partner or alone</c:v>
                </c:pt>
              </c:strCache>
            </c:strRef>
          </c:tx>
          <c:spPr>
            <a:ln w="47625" cap="rnd">
              <a:solidFill>
                <a:srgbClr val="232D4B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'[Slide 8 Living Arrangments, 18 to 34.xlsx]Slide 20'!$Y$39:$Y$51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'[Slide 8 Living Arrangments, 18 to 34.xlsx]Slide 20'!$Z$39:$Z$51</c:f>
              <c:numCache>
                <c:formatCode>General</c:formatCode>
                <c:ptCount val="13"/>
                <c:pt idx="0">
                  <c:v>42.8</c:v>
                </c:pt>
                <c:pt idx="1">
                  <c:v>43.3</c:v>
                </c:pt>
                <c:pt idx="2">
                  <c:v>42.2</c:v>
                </c:pt>
                <c:pt idx="3">
                  <c:v>42.4</c:v>
                </c:pt>
                <c:pt idx="4">
                  <c:v>41.4</c:v>
                </c:pt>
                <c:pt idx="5">
                  <c:v>41.2</c:v>
                </c:pt>
                <c:pt idx="6">
                  <c:v>40.700000000000003</c:v>
                </c:pt>
                <c:pt idx="7">
                  <c:v>41.4</c:v>
                </c:pt>
                <c:pt idx="8">
                  <c:v>41.2</c:v>
                </c:pt>
                <c:pt idx="9">
                  <c:v>40.599999999999994</c:v>
                </c:pt>
                <c:pt idx="10">
                  <c:v>43.4</c:v>
                </c:pt>
                <c:pt idx="11">
                  <c:v>44.300000000000004</c:v>
                </c:pt>
                <c:pt idx="12">
                  <c:v>46.5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42-4AAA-AEE7-0830987A4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42047775"/>
        <c:axId val="1642049023"/>
      </c:lineChart>
      <c:catAx>
        <c:axId val="1642047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049023"/>
        <c:crosses val="autoZero"/>
        <c:auto val="1"/>
        <c:lblAlgn val="ctr"/>
        <c:lblOffset val="100"/>
        <c:noMultiLvlLbl val="0"/>
      </c:catAx>
      <c:valAx>
        <c:axId val="1642049023"/>
        <c:scaling>
          <c:orientation val="minMax"/>
          <c:max val="5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047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904363093571632E-2"/>
          <c:y val="4.4310157144053369E-2"/>
          <c:w val="0.90752835173740121"/>
          <c:h val="0.79342934607469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'[Slide 15, Remote Workers as Percent of Homebuyers.xlsx]VA'!$AK$64</c:f>
              <c:strCache>
                <c:ptCount val="1"/>
                <c:pt idx="0">
                  <c:v>Percent of Workforce Fully Remote</c:v>
                </c:pt>
              </c:strCache>
            </c:strRef>
          </c:tx>
          <c:spPr>
            <a:solidFill>
              <a:srgbClr val="7FCFEF"/>
            </a:solidFill>
            <a:ln>
              <a:noFill/>
            </a:ln>
            <a:effectLst/>
          </c:spPr>
          <c:invertIfNegative val="0"/>
          <c:cat>
            <c:strRef>
              <c:f>'[Slide 15, Remote Workers as Percent of Homebuyers.xlsx]VA'!$AL$63:$AO$63</c:f>
              <c:strCache>
                <c:ptCount val="4"/>
                <c:pt idx="0">
                  <c:v>Hampton Roads</c:v>
                </c:pt>
                <c:pt idx="1">
                  <c:v>Northern Virginia</c:v>
                </c:pt>
                <c:pt idx="2">
                  <c:v>Richmond</c:v>
                </c:pt>
                <c:pt idx="3">
                  <c:v>Remainder of Virginia</c:v>
                </c:pt>
              </c:strCache>
            </c:strRef>
          </c:cat>
          <c:val>
            <c:numRef>
              <c:f>'[Slide 15, Remote Workers as Percent of Homebuyers.xlsx]VA'!$AL$64:$AO$64</c:f>
              <c:numCache>
                <c:formatCode>0%</c:formatCode>
                <c:ptCount val="4"/>
                <c:pt idx="0">
                  <c:v>0.1131328863033344</c:v>
                </c:pt>
                <c:pt idx="1">
                  <c:v>0.26277799903643412</c:v>
                </c:pt>
                <c:pt idx="2">
                  <c:v>0.18469450483982366</c:v>
                </c:pt>
                <c:pt idx="3">
                  <c:v>0.12277805025152272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8E-406C-B99D-68EC8924AA78}"/>
            </c:ext>
          </c:extLst>
        </c:ser>
        <c:ser>
          <c:idx val="1"/>
          <c:order val="1"/>
          <c:tx>
            <c:strRef>
              <c:f>'[Slide 15, Remote Workers as Percent of Homebuyers.xlsx]VA'!$AK$65</c:f>
              <c:strCache>
                <c:ptCount val="1"/>
                <c:pt idx="0">
                  <c:v>Percent of Recent Homebuyers Working Fully Remote</c:v>
                </c:pt>
              </c:strCache>
            </c:strRef>
          </c:tx>
          <c:spPr>
            <a:solidFill>
              <a:srgbClr val="232D4B"/>
            </a:solidFill>
            <a:ln>
              <a:noFill/>
            </a:ln>
            <a:effectLst/>
          </c:spPr>
          <c:invertIfNegative val="0"/>
          <c:cat>
            <c:strRef>
              <c:f>'[Slide 15, Remote Workers as Percent of Homebuyers.xlsx]VA'!$AL$63:$AO$63</c:f>
              <c:strCache>
                <c:ptCount val="4"/>
                <c:pt idx="0">
                  <c:v>Hampton Roads</c:v>
                </c:pt>
                <c:pt idx="1">
                  <c:v>Northern Virginia</c:v>
                </c:pt>
                <c:pt idx="2">
                  <c:v>Richmond</c:v>
                </c:pt>
                <c:pt idx="3">
                  <c:v>Remainder of Virginia</c:v>
                </c:pt>
              </c:strCache>
            </c:strRef>
          </c:cat>
          <c:val>
            <c:numRef>
              <c:f>'[Slide 15, Remote Workers as Percent of Homebuyers.xlsx]VA'!$AL$65:$AO$65</c:f>
              <c:numCache>
                <c:formatCode>0%</c:formatCode>
                <c:ptCount val="4"/>
                <c:pt idx="0">
                  <c:v>0.10987548430984</c:v>
                </c:pt>
                <c:pt idx="1">
                  <c:v>0.27405724845521567</c:v>
                </c:pt>
                <c:pt idx="2">
                  <c:v>0.22454953242606249</c:v>
                </c:pt>
                <c:pt idx="3">
                  <c:v>0.18034351145038169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8E-406C-B99D-68EC8924A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567295"/>
        <c:axId val="276563135"/>
      </c:barChart>
      <c:catAx>
        <c:axId val="276567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563135"/>
        <c:crosses val="autoZero"/>
        <c:auto val="1"/>
        <c:lblAlgn val="ctr"/>
        <c:lblOffset val="100"/>
        <c:noMultiLvlLbl val="0"/>
      </c:catAx>
      <c:valAx>
        <c:axId val="276563135"/>
        <c:scaling>
          <c:orientation val="minMax"/>
          <c:max val="0.28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567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531492128173084E-2"/>
          <c:y val="0.90797166237580751"/>
          <c:w val="0.93530556286340938"/>
          <c:h val="7.2875459594972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United States</c:v>
                </c:pt>
              </c:strCache>
            </c:strRef>
          </c:tx>
          <c:spPr>
            <a:ln w="28575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Sheet1!$B$9:$Y$9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Sheet1!$B$10:$Y$10</c:f>
              <c:numCache>
                <c:formatCode>0%</c:formatCode>
                <c:ptCount val="24"/>
                <c:pt idx="0">
                  <c:v>0</c:v>
                </c:pt>
                <c:pt idx="1">
                  <c:v>2.6966945141625676E-2</c:v>
                </c:pt>
                <c:pt idx="2">
                  <c:v>9.9232358074738292E-2</c:v>
                </c:pt>
                <c:pt idx="3">
                  <c:v>0.19328434132230732</c:v>
                </c:pt>
                <c:pt idx="4">
                  <c:v>0.30081697285104503</c:v>
                </c:pt>
                <c:pt idx="5">
                  <c:v>0.35744774593443496</c:v>
                </c:pt>
                <c:pt idx="6">
                  <c:v>0.15617568587873998</c:v>
                </c:pt>
                <c:pt idx="7">
                  <c:v>-0.11874506141574737</c:v>
                </c:pt>
                <c:pt idx="8">
                  <c:v>-0.43066839638716869</c:v>
                </c:pt>
                <c:pt idx="9">
                  <c:v>-0.63324653349827187</c:v>
                </c:pt>
                <c:pt idx="10">
                  <c:v>-0.61970814418437969</c:v>
                </c:pt>
                <c:pt idx="11">
                  <c:v>-0.60679298145194849</c:v>
                </c:pt>
                <c:pt idx="12">
                  <c:v>-0.47735390420386103</c:v>
                </c:pt>
                <c:pt idx="13">
                  <c:v>-0.3754409814469275</c:v>
                </c:pt>
                <c:pt idx="14">
                  <c:v>-0.33953735625150239</c:v>
                </c:pt>
                <c:pt idx="15">
                  <c:v>-0.25789153598050862</c:v>
                </c:pt>
                <c:pt idx="16">
                  <c:v>-0.24303640007255289</c:v>
                </c:pt>
                <c:pt idx="17">
                  <c:v>-0.19549419106382204</c:v>
                </c:pt>
                <c:pt idx="18">
                  <c:v>-0.16548328930579592</c:v>
                </c:pt>
                <c:pt idx="19">
                  <c:v>-0.13012632106148103</c:v>
                </c:pt>
                <c:pt idx="20">
                  <c:v>-7.6150380243529048E-2</c:v>
                </c:pt>
                <c:pt idx="21">
                  <c:v>9.0737522445257346E-2</c:v>
                </c:pt>
                <c:pt idx="22">
                  <c:v>4.7010614935722339E-2</c:v>
                </c:pt>
                <c:pt idx="23">
                  <c:v>-5.1686383346482012E-2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24-47B2-910B-622A8327155C}"/>
            </c:ext>
          </c:extLst>
        </c:ser>
        <c:ser>
          <c:idx val="2"/>
          <c:order val="1"/>
          <c:tx>
            <c:strRef>
              <c:f>Sheet1!$A$12</c:f>
              <c:strCache>
                <c:ptCount val="1"/>
                <c:pt idx="0">
                  <c:v>Hampton Roads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Sheet1!$B$9:$Y$9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Sheet1!$B$12:$Y$12</c:f>
              <c:numCache>
                <c:formatCode>0%</c:formatCode>
                <c:ptCount val="24"/>
                <c:pt idx="0">
                  <c:v>0</c:v>
                </c:pt>
                <c:pt idx="1">
                  <c:v>0.18146012097341391</c:v>
                </c:pt>
                <c:pt idx="2">
                  <c:v>0.34449289632859759</c:v>
                </c:pt>
                <c:pt idx="3">
                  <c:v>0.38303558869039245</c:v>
                </c:pt>
                <c:pt idx="4">
                  <c:v>0.41721761147840764</c:v>
                </c:pt>
                <c:pt idx="5">
                  <c:v>0.54606836404557613</c:v>
                </c:pt>
                <c:pt idx="6">
                  <c:v>5.9783373188915467E-2</c:v>
                </c:pt>
                <c:pt idx="7">
                  <c:v>-0.13082008721339144</c:v>
                </c:pt>
                <c:pt idx="8">
                  <c:v>-0.29455619637079755</c:v>
                </c:pt>
                <c:pt idx="9">
                  <c:v>-0.27387818258545504</c:v>
                </c:pt>
                <c:pt idx="10">
                  <c:v>-0.45308763539175689</c:v>
                </c:pt>
                <c:pt idx="11">
                  <c:v>-0.23617949078632716</c:v>
                </c:pt>
                <c:pt idx="12">
                  <c:v>-0.2705021803347869</c:v>
                </c:pt>
                <c:pt idx="13">
                  <c:v>-2.8133352088901553E-3</c:v>
                </c:pt>
                <c:pt idx="14">
                  <c:v>-0.23378815585877055</c:v>
                </c:pt>
                <c:pt idx="15">
                  <c:v>-9.5653397102264726E-2</c:v>
                </c:pt>
                <c:pt idx="16">
                  <c:v>-0.1484034322689548</c:v>
                </c:pt>
                <c:pt idx="17">
                  <c:v>-0.10761007174004777</c:v>
                </c:pt>
                <c:pt idx="18">
                  <c:v>-0.26417217611478405</c:v>
                </c:pt>
                <c:pt idx="19">
                  <c:v>-0.15135743423828951</c:v>
                </c:pt>
                <c:pt idx="20">
                  <c:v>-0.12012941341960892</c:v>
                </c:pt>
                <c:pt idx="21">
                  <c:v>-6.6535377690251751E-2</c:v>
                </c:pt>
                <c:pt idx="22">
                  <c:v>-0.17625545083696725</c:v>
                </c:pt>
                <c:pt idx="23">
                  <c:v>-0.21240680827120551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24-47B2-910B-622A8327155C}"/>
            </c:ext>
          </c:extLst>
        </c:ser>
        <c:ser>
          <c:idx val="3"/>
          <c:order val="2"/>
          <c:tx>
            <c:strRef>
              <c:f>Sheet1!$A$13</c:f>
              <c:strCache>
                <c:ptCount val="1"/>
                <c:pt idx="0">
                  <c:v>Northern Virginia</c:v>
                </c:pt>
              </c:strCache>
            </c:strRef>
          </c:tx>
          <c:spPr>
            <a:ln w="28575" cap="rnd">
              <a:solidFill>
                <a:srgbClr val="CE6700"/>
              </a:solidFill>
              <a:round/>
            </a:ln>
            <a:effectLst/>
          </c:spPr>
          <c:marker>
            <c:symbol val="none"/>
          </c:marker>
          <c:cat>
            <c:numRef>
              <c:f>Sheet1!$B$9:$Y$9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Sheet1!$B$13:$Y$13</c:f>
              <c:numCache>
                <c:formatCode>0%</c:formatCode>
                <c:ptCount val="24"/>
                <c:pt idx="0">
                  <c:v>0</c:v>
                </c:pt>
                <c:pt idx="1">
                  <c:v>-3.7227001985440378E-3</c:v>
                </c:pt>
                <c:pt idx="2">
                  <c:v>0.11321144937127725</c:v>
                </c:pt>
                <c:pt idx="3">
                  <c:v>9.8444738583718383E-3</c:v>
                </c:pt>
                <c:pt idx="4">
                  <c:v>0.15527796161482454</c:v>
                </c:pt>
                <c:pt idx="5">
                  <c:v>4.6285572468563796E-2</c:v>
                </c:pt>
                <c:pt idx="6">
                  <c:v>-0.30778457974851092</c:v>
                </c:pt>
                <c:pt idx="7">
                  <c:v>-0.4949950363997353</c:v>
                </c:pt>
                <c:pt idx="8">
                  <c:v>-0.63716082064857704</c:v>
                </c:pt>
                <c:pt idx="9">
                  <c:v>-0.7029698874917274</c:v>
                </c:pt>
                <c:pt idx="10">
                  <c:v>-0.65767703507610853</c:v>
                </c:pt>
                <c:pt idx="11">
                  <c:v>-0.59368795499669091</c:v>
                </c:pt>
                <c:pt idx="12">
                  <c:v>-0.50947220383851755</c:v>
                </c:pt>
                <c:pt idx="13">
                  <c:v>-0.4081733951025811</c:v>
                </c:pt>
                <c:pt idx="14">
                  <c:v>-0.45681667769688949</c:v>
                </c:pt>
                <c:pt idx="15">
                  <c:v>-0.5432246856386499</c:v>
                </c:pt>
                <c:pt idx="16">
                  <c:v>-0.43456320317670416</c:v>
                </c:pt>
                <c:pt idx="17">
                  <c:v>-0.43113004632693586</c:v>
                </c:pt>
                <c:pt idx="18">
                  <c:v>-0.42740734612839182</c:v>
                </c:pt>
                <c:pt idx="19">
                  <c:v>-0.53474520185307739</c:v>
                </c:pt>
                <c:pt idx="20">
                  <c:v>-0.62706816677696886</c:v>
                </c:pt>
                <c:pt idx="21">
                  <c:v>-0.46496525479814688</c:v>
                </c:pt>
                <c:pt idx="22">
                  <c:v>-0.48142786234281931</c:v>
                </c:pt>
                <c:pt idx="23">
                  <c:v>-0.55637822634017209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24-47B2-910B-622A8327155C}"/>
            </c:ext>
          </c:extLst>
        </c:ser>
        <c:ser>
          <c:idx val="4"/>
          <c:order val="3"/>
          <c:tx>
            <c:strRef>
              <c:f>Sheet1!$A$14</c:f>
              <c:strCache>
                <c:ptCount val="1"/>
                <c:pt idx="0">
                  <c:v>Richmond</c:v>
                </c:pt>
              </c:strCache>
            </c:strRef>
          </c:tx>
          <c:spPr>
            <a:ln w="28575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Sheet1!$B$9:$Y$9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Sheet1!$B$14:$Y$14</c:f>
              <c:numCache>
                <c:formatCode>0%</c:formatCode>
                <c:ptCount val="24"/>
                <c:pt idx="0">
                  <c:v>0</c:v>
                </c:pt>
                <c:pt idx="1">
                  <c:v>0.36933398789068894</c:v>
                </c:pt>
                <c:pt idx="2">
                  <c:v>0.45835378825069539</c:v>
                </c:pt>
                <c:pt idx="3">
                  <c:v>0.35051546391752586</c:v>
                </c:pt>
                <c:pt idx="4">
                  <c:v>0.31189657993781705</c:v>
                </c:pt>
                <c:pt idx="5">
                  <c:v>0.37800687285223367</c:v>
                </c:pt>
                <c:pt idx="6">
                  <c:v>9.9492718049419171E-2</c:v>
                </c:pt>
                <c:pt idx="7">
                  <c:v>2.5527736867942963E-2</c:v>
                </c:pt>
                <c:pt idx="8">
                  <c:v>-0.27049582719685816</c:v>
                </c:pt>
                <c:pt idx="9">
                  <c:v>-0.51120929471444931</c:v>
                </c:pt>
                <c:pt idx="10">
                  <c:v>-0.48011782032400585</c:v>
                </c:pt>
                <c:pt idx="11">
                  <c:v>-0.58762886597938147</c:v>
                </c:pt>
                <c:pt idx="12">
                  <c:v>-0.34675175912289313</c:v>
                </c:pt>
                <c:pt idx="13">
                  <c:v>-0.22320405825560463</c:v>
                </c:pt>
                <c:pt idx="14">
                  <c:v>-0.30420553100965475</c:v>
                </c:pt>
                <c:pt idx="15">
                  <c:v>-0.21207658321060385</c:v>
                </c:pt>
                <c:pt idx="16">
                  <c:v>-3.3546064473899517E-2</c:v>
                </c:pt>
                <c:pt idx="17">
                  <c:v>0.13663884797905412</c:v>
                </c:pt>
                <c:pt idx="18">
                  <c:v>-2.2745868106692879E-2</c:v>
                </c:pt>
                <c:pt idx="19">
                  <c:v>0.36475208640157097</c:v>
                </c:pt>
                <c:pt idx="20">
                  <c:v>0.32695139911634752</c:v>
                </c:pt>
                <c:pt idx="21">
                  <c:v>0.52986417934871533</c:v>
                </c:pt>
                <c:pt idx="22">
                  <c:v>0.70692194403534603</c:v>
                </c:pt>
                <c:pt idx="23">
                  <c:v>0.63197512682048762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24-47B2-910B-622A8327155C}"/>
            </c:ext>
          </c:extLst>
        </c:ser>
        <c:ser>
          <c:idx val="5"/>
          <c:order val="4"/>
          <c:tx>
            <c:strRef>
              <c:f>Sheet1!$A$15</c:f>
              <c:strCache>
                <c:ptCount val="1"/>
                <c:pt idx="0">
                  <c:v>Rural Virginia &amp; Small Metros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Sheet1!$B$9:$Y$9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Sheet1!$B$15:$Y$15</c:f>
              <c:numCache>
                <c:formatCode>0%</c:formatCode>
                <c:ptCount val="24"/>
                <c:pt idx="0">
                  <c:v>0</c:v>
                </c:pt>
                <c:pt idx="1">
                  <c:v>0.12082080311339105</c:v>
                </c:pt>
                <c:pt idx="2">
                  <c:v>0.36025119405625339</c:v>
                </c:pt>
                <c:pt idx="3">
                  <c:v>0.28966920219352565</c:v>
                </c:pt>
                <c:pt idx="4">
                  <c:v>0.47470369715195471</c:v>
                </c:pt>
                <c:pt idx="5">
                  <c:v>0.59667433221298416</c:v>
                </c:pt>
                <c:pt idx="6">
                  <c:v>0.28179727578277025</c:v>
                </c:pt>
                <c:pt idx="7">
                  <c:v>0.20767733946577049</c:v>
                </c:pt>
                <c:pt idx="8">
                  <c:v>-0.16433751990093759</c:v>
                </c:pt>
                <c:pt idx="9">
                  <c:v>-0.46311692906421364</c:v>
                </c:pt>
                <c:pt idx="10">
                  <c:v>-0.46382451795506807</c:v>
                </c:pt>
                <c:pt idx="11">
                  <c:v>-0.5118521139218114</c:v>
                </c:pt>
                <c:pt idx="12">
                  <c:v>-0.4262338581284274</c:v>
                </c:pt>
                <c:pt idx="13">
                  <c:v>-0.41579692198832474</c:v>
                </c:pt>
                <c:pt idx="14">
                  <c:v>-0.47656111799044754</c:v>
                </c:pt>
                <c:pt idx="15">
                  <c:v>-0.43065628869626749</c:v>
                </c:pt>
                <c:pt idx="16">
                  <c:v>-0.39713426499203963</c:v>
                </c:pt>
                <c:pt idx="17">
                  <c:v>-0.36033964266761009</c:v>
                </c:pt>
                <c:pt idx="18">
                  <c:v>-0.40872103307978069</c:v>
                </c:pt>
                <c:pt idx="19">
                  <c:v>-0.37015743852821514</c:v>
                </c:pt>
                <c:pt idx="20">
                  <c:v>-0.11109145586414293</c:v>
                </c:pt>
                <c:pt idx="21">
                  <c:v>-0.18715726163099244</c:v>
                </c:pt>
                <c:pt idx="22">
                  <c:v>-0.15275075181319653</c:v>
                </c:pt>
                <c:pt idx="23">
                  <c:v>-0.13329205731470017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C24-47B2-910B-622A83271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3119439"/>
        <c:axId val="1803113199"/>
      </c:lineChart>
      <c:catAx>
        <c:axId val="180311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803113199"/>
        <c:crosses val="autoZero"/>
        <c:auto val="1"/>
        <c:lblAlgn val="ctr"/>
        <c:lblOffset val="100"/>
        <c:tickLblSkip val="2"/>
        <c:noMultiLvlLbl val="0"/>
      </c:catAx>
      <c:valAx>
        <c:axId val="180311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803119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'Virginia Regions'!$Z$153</c:f>
              <c:strCache>
                <c:ptCount val="1"/>
                <c:pt idx="0">
                  <c:v>Change in New Business Formation 2019 to 2023</c:v>
                </c:pt>
              </c:strCache>
            </c:strRef>
          </c:tx>
          <c:spPr>
            <a:solidFill>
              <a:srgbClr val="232D4B"/>
            </a:solidFill>
            <a:ln>
              <a:noFill/>
            </a:ln>
            <a:effectLst/>
          </c:spPr>
          <c:invertIfNegative val="0"/>
          <c:cat>
            <c:strRef>
              <c:f>'Virginia Regions'!$Y$154:$Y$161</c:f>
              <c:strCache>
                <c:ptCount val="8"/>
                <c:pt idx="0">
                  <c:v>Bay &amp; Eastern Shore</c:v>
                </c:pt>
                <c:pt idx="1">
                  <c:v>Blacksburg, Roanoke, Lynchburg</c:v>
                </c:pt>
                <c:pt idx="2">
                  <c:v>Hampton Roads</c:v>
                </c:pt>
                <c:pt idx="3">
                  <c:v>Northern Virginia</c:v>
                </c:pt>
                <c:pt idx="4">
                  <c:v>Richmond &amp; Central Virginia</c:v>
                </c:pt>
                <c:pt idx="5">
                  <c:v>Southside</c:v>
                </c:pt>
                <c:pt idx="6">
                  <c:v>Southwest</c:v>
                </c:pt>
                <c:pt idx="7">
                  <c:v>Valley</c:v>
                </c:pt>
              </c:strCache>
            </c:strRef>
          </c:cat>
          <c:val>
            <c:numRef>
              <c:f>'Virginia Regions'!$Z$154:$Z$161</c:f>
              <c:numCache>
                <c:formatCode>0%</c:formatCode>
                <c:ptCount val="8"/>
                <c:pt idx="0">
                  <c:v>0.81931818181818183</c:v>
                </c:pt>
                <c:pt idx="1">
                  <c:v>0.60458452722063027</c:v>
                </c:pt>
                <c:pt idx="2">
                  <c:v>0.60473715234982039</c:v>
                </c:pt>
                <c:pt idx="3">
                  <c:v>0.38588628407764936</c:v>
                </c:pt>
                <c:pt idx="4">
                  <c:v>0.50896885660834168</c:v>
                </c:pt>
                <c:pt idx="5">
                  <c:v>0.61481191222570541</c:v>
                </c:pt>
                <c:pt idx="6">
                  <c:v>0.70122306348281893</c:v>
                </c:pt>
                <c:pt idx="7">
                  <c:v>0.5503875968992249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A-443D-A0DB-2CCD62550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930130656"/>
        <c:axId val="930128992"/>
      </c:barChart>
      <c:catAx>
        <c:axId val="93013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128992"/>
        <c:crosses val="autoZero"/>
        <c:auto val="1"/>
        <c:lblAlgn val="ctr"/>
        <c:lblOffset val="100"/>
        <c:noMultiLvlLbl val="0"/>
      </c:catAx>
      <c:valAx>
        <c:axId val="930128992"/>
        <c:scaling>
          <c:orientation val="minMax"/>
          <c:max val="0.8500000000000000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13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0F125-DB8B-4ECF-BE97-2FDB46740AB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FB2BF-5AB0-4F02-9B34-3CB11037E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2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_BlueBox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5840"/>
            <a:ext cx="7250723" cy="2103120"/>
          </a:xfrm>
        </p:spPr>
        <p:txBody>
          <a:bodyPr/>
          <a:lstStyle>
            <a:lvl1pPr>
              <a:defRPr>
                <a:latin typeface="ITC Franklin Gothic Std MedCd" panose="020B0606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4487952"/>
            <a:ext cx="5224975" cy="334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0" kern="1200" cap="none" spc="-50" baseline="0" dirty="0" smtClean="0">
                <a:solidFill>
                  <a:srgbClr val="6D6D6D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Date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5343378"/>
            <a:ext cx="7250113" cy="41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cap="none" spc="0" baseline="0" dirty="0">
                <a:solidFill>
                  <a:srgbClr val="232D4B"/>
                </a:solidFill>
                <a:latin typeface="ITC Franklin Gothic Std MedCd" panose="020B0606030503020204" pitchFamily="34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Presenter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710076"/>
            <a:ext cx="7250113" cy="36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0" kern="1200" cap="none" spc="-50" baseline="0" dirty="0" smtClean="0">
                <a:solidFill>
                  <a:srgbClr val="6D6D6D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Email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084507"/>
            <a:ext cx="7250113" cy="417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none" spc="0" baseline="0">
                <a:solidFill>
                  <a:srgbClr val="232D4B"/>
                </a:solidFill>
                <a:latin typeface="ITC Franklin Gothic Std MedCd" panose="020B0606030503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</p:spTree>
    <p:extLst>
      <p:ext uri="{BB962C8B-B14F-4D97-AF65-F5344CB8AC3E}">
        <p14:creationId xmlns:p14="http://schemas.microsoft.com/office/powerpoint/2010/main" val="330635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Bkgd_LightBlu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598678"/>
            <a:ext cx="12192000" cy="1655437"/>
          </a:xfrm>
          <a:prstGeom prst="rect">
            <a:avLst/>
          </a:prstGeom>
          <a:solidFill>
            <a:srgbClr val="BFE7F7">
              <a:alpha val="5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2076"/>
            <a:ext cx="10515600" cy="5486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26852" y="4178110"/>
            <a:ext cx="325749" cy="506918"/>
            <a:chOff x="526852" y="4178110"/>
            <a:chExt cx="325749" cy="506918"/>
          </a:xfrm>
        </p:grpSpPr>
        <p:sp>
          <p:nvSpPr>
            <p:cNvPr id="5" name="Isosceles Triangle 4"/>
            <p:cNvSpPr/>
            <p:nvPr userDrawn="1"/>
          </p:nvSpPr>
          <p:spPr>
            <a:xfrm rot="5400000">
              <a:off x="436268" y="4268694"/>
              <a:ext cx="506918" cy="325749"/>
            </a:xfrm>
            <a:prstGeom prst="triangl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 userDrawn="1"/>
          </p:nvSpPr>
          <p:spPr>
            <a:xfrm rot="5400000">
              <a:off x="532903" y="4340128"/>
              <a:ext cx="274320" cy="182880"/>
            </a:xfrm>
            <a:prstGeom prst="triangl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872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GrayBox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183" y="4121832"/>
            <a:ext cx="8482819" cy="731520"/>
          </a:xfrm>
        </p:spPr>
        <p:txBody>
          <a:bodyPr>
            <a:noAutofit/>
          </a:bodyPr>
          <a:lstStyle>
            <a:lvl1pPr>
              <a:defRPr sz="4800">
                <a:solidFill>
                  <a:srgbClr val="232D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588608" y="3942735"/>
            <a:ext cx="3217719" cy="0"/>
          </a:xfrm>
          <a:prstGeom prst="line">
            <a:avLst/>
          </a:prstGeom>
          <a:ln w="5715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529614" y="4772708"/>
            <a:ext cx="8485389" cy="372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spc="-50" baseline="0">
                <a:solidFill>
                  <a:srgbClr val="6D6D6D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1002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2286000"/>
            <a:ext cx="10698480" cy="3566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5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-2Lines_Intro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55DCAA-7759-42C4-B1BA-E05CDC79AB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10698480" cy="118872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3108960"/>
            <a:ext cx="10698480" cy="283464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377440"/>
            <a:ext cx="10698480" cy="436782"/>
          </a:xfrm>
        </p:spPr>
        <p:txBody>
          <a:bodyPr>
            <a:noAutofit/>
          </a:bodyPr>
          <a:lstStyle>
            <a:lvl1pPr>
              <a:defRPr sz="3200" b="0" cap="none" spc="-100" baseline="0">
                <a:solidFill>
                  <a:srgbClr val="BE5F00"/>
                </a:solidFill>
                <a:latin typeface="ITC Franklin Gothic Std MedCd" panose="020B0606030503020204" pitchFamily="34" charset="0"/>
              </a:defRPr>
            </a:lvl1pPr>
          </a:lstStyle>
          <a:p>
            <a:pPr lvl="0"/>
            <a:r>
              <a:rPr lang="en-US" dirty="0"/>
              <a:t>Intro Phrase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baseline="0" dirty="0" smtClean="0">
                <a:solidFill>
                  <a:schemeClr val="bg1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1F1EF"/>
                </a:solidFill>
              </a:rPr>
              <a:t>COOPER CENTER </a:t>
            </a:r>
            <a:r>
              <a:rPr lang="en-US" sz="1600" dirty="0">
                <a:solidFill>
                  <a:srgbClr val="F1F1E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solidFill>
                  <a:srgbClr val="F1F1EF"/>
                </a:solidFill>
              </a:rPr>
              <a:t>PUBLIC SERVICE</a:t>
            </a:r>
          </a:p>
        </p:txBody>
      </p:sp>
    </p:spTree>
    <p:extLst>
      <p:ext uri="{BB962C8B-B14F-4D97-AF65-F5344CB8AC3E}">
        <p14:creationId xmlns:p14="http://schemas.microsoft.com/office/powerpoint/2010/main" val="2895216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2286000"/>
            <a:ext cx="10698480" cy="356616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Aft>
                <a:spcPts val="30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defRPr sz="2400" baseline="0">
                <a:solidFill>
                  <a:srgbClr val="4D4D4D"/>
                </a:solidFill>
                <a:latin typeface="ITC Franklin Gothic Std Book" panose="020B050403050302020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r>
              <a:rPr lang="en-US" dirty="0"/>
              <a:t>Item Four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3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Col_Title_Intro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10698480" cy="118872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519" y="3108960"/>
            <a:ext cx="10698480" cy="2834640"/>
          </a:xfrm>
          <a:prstGeom prst="rect">
            <a:avLst/>
          </a:prstGeom>
        </p:spPr>
        <p:txBody>
          <a:bodyPr/>
          <a:lstStyle>
            <a:lvl1pPr marL="342900" indent="-342900">
              <a:spcAft>
                <a:spcPts val="30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defRPr sz="2400" baseline="0">
                <a:solidFill>
                  <a:srgbClr val="4D4D4D"/>
                </a:solidFill>
                <a:latin typeface="ITC Franklin Gothic Std Book" panose="020B050403050302020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31520" y="2377440"/>
            <a:ext cx="1069848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3200" b="0" kern="1200" cap="none" spc="-100" baseline="0" dirty="0">
                <a:solidFill>
                  <a:srgbClr val="BE5F00"/>
                </a:solidFill>
                <a:latin typeface="ITC Franklin Gothic Std MedCd" panose="020B06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Intro Phrase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0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Bullets-Two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0698480" cy="11887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2286000"/>
            <a:ext cx="10698480" cy="356616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Aft>
                <a:spcPts val="3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Aft>
                <a:spcPts val="3000"/>
              </a:spcAft>
              <a:buFont typeface="Wingdings" panose="05000000000000000000" pitchFamily="2" charset="2"/>
              <a:buChar char="§"/>
              <a:defRPr sz="2200" baseline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1"/>
            <a:r>
              <a:rPr lang="en-US" dirty="0"/>
              <a:t>Item one – second level</a:t>
            </a:r>
          </a:p>
          <a:p>
            <a:pPr lvl="0"/>
            <a:r>
              <a:rPr lang="en-US" dirty="0"/>
              <a:t>Item Two</a:t>
            </a:r>
          </a:p>
          <a:p>
            <a:pPr lvl="1"/>
            <a:r>
              <a:rPr lang="en-US" dirty="0"/>
              <a:t>Item two – second level</a:t>
            </a:r>
          </a:p>
          <a:p>
            <a:pPr lvl="0"/>
            <a:r>
              <a:rPr lang="en-US" dirty="0"/>
              <a:t>Item Three</a:t>
            </a:r>
          </a:p>
          <a:p>
            <a:pPr lvl="1"/>
            <a:r>
              <a:rPr lang="en-US" dirty="0"/>
              <a:t>Item three – second level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6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03519" y="5760719"/>
            <a:ext cx="6120991" cy="32394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i="1">
                <a:solidFill>
                  <a:srgbClr val="6D6D6D"/>
                </a:solidFill>
                <a:latin typeface="ITC Franklin Gothic Std Bk Cd" panose="020B0506030503020204" pitchFamily="34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731520" y="2286000"/>
            <a:ext cx="10698480" cy="34747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Image, Graph, Map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27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SubHeader_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0698480" cy="548640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097280"/>
            <a:ext cx="10698480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spc="-100" baseline="0">
                <a:solidFill>
                  <a:srgbClr val="232D4B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194560"/>
            <a:ext cx="1069848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32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SubtT_Tit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914400"/>
            <a:ext cx="10698480" cy="54864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55DCAA-7759-42C4-B1BA-E05CDC79AB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548640"/>
            <a:ext cx="10698480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cap="all" spc="-100" baseline="0">
                <a:solidFill>
                  <a:srgbClr val="232D4B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2194560"/>
            <a:ext cx="10698480" cy="36576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baseline="0" dirty="0" smtClean="0">
                <a:solidFill>
                  <a:schemeClr val="bg1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1F1EF"/>
                </a:solidFill>
              </a:rPr>
              <a:t>COOPER CENTER </a:t>
            </a:r>
            <a:r>
              <a:rPr lang="en-US" sz="1600" dirty="0">
                <a:solidFill>
                  <a:srgbClr val="F1F1E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solidFill>
                  <a:srgbClr val="F1F1EF"/>
                </a:solidFill>
              </a:rPr>
              <a:t>PUBLIC SERVICE</a:t>
            </a:r>
          </a:p>
        </p:txBody>
      </p:sp>
    </p:spTree>
    <p:extLst>
      <p:ext uri="{BB962C8B-B14F-4D97-AF65-F5344CB8AC3E}">
        <p14:creationId xmlns:p14="http://schemas.microsoft.com/office/powerpoint/2010/main" val="214080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 this spot is where you would put the title of your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Arial Nova Light" panose="020B030402020202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200" kern="1200" cap="none" spc="0" baseline="0" dirty="0" smtClean="0">
                <a:solidFill>
                  <a:schemeClr val="bg1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none" spc="0" baseline="0">
                <a:solidFill>
                  <a:schemeClr val="bg1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1936403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SubH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640080"/>
            <a:ext cx="10698480" cy="5486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2194560"/>
            <a:ext cx="1069848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Aft>
                <a:spcPts val="30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defRPr sz="2400" baseline="0">
                <a:solidFill>
                  <a:srgbClr val="4D4D4D"/>
                </a:solidFill>
                <a:latin typeface="ITC Franklin Gothic Std Book" panose="020B050403050302020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r>
              <a:rPr lang="en-US" dirty="0"/>
              <a:t>Item Four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1188720"/>
            <a:ext cx="10698480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spc="-100" baseline="0">
                <a:solidFill>
                  <a:srgbClr val="232D4B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50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-2Lin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10698480" cy="5486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31838" y="1737360"/>
            <a:ext cx="1069848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53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10698480" cy="5486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737360"/>
            <a:ext cx="10698480" cy="4114800"/>
          </a:xfr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75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Bullets-Two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737360"/>
            <a:ext cx="10698480" cy="4114800"/>
          </a:xfr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§"/>
              <a:defRPr sz="2200">
                <a:solidFill>
                  <a:srgbClr val="6D6D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Item One</a:t>
            </a:r>
          </a:p>
          <a:p>
            <a:pPr lvl="1"/>
            <a:r>
              <a:rPr lang="en-US" dirty="0"/>
              <a:t>Sub Item</a:t>
            </a:r>
          </a:p>
          <a:p>
            <a:pPr lvl="0"/>
            <a:r>
              <a:rPr lang="en-US" dirty="0"/>
              <a:t>Item Two</a:t>
            </a:r>
          </a:p>
          <a:p>
            <a:pPr lvl="1"/>
            <a:r>
              <a:rPr lang="en-US" dirty="0"/>
              <a:t>Sub Item</a:t>
            </a:r>
          </a:p>
          <a:p>
            <a:pPr lvl="0"/>
            <a:r>
              <a:rPr lang="en-US" dirty="0"/>
              <a:t>Item Three</a:t>
            </a:r>
          </a:p>
          <a:p>
            <a:pPr lvl="1"/>
            <a:r>
              <a:rPr lang="en-US" dirty="0"/>
              <a:t>Sub Item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56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Image_C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1069848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731520" y="1737360"/>
            <a:ext cx="10698480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rgbClr val="232D4B"/>
                </a:solidFill>
                <a:latin typeface="ITC Franklin Gothic Std Book" panose="020B050403050302020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Insert image/chart/graph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5654012"/>
            <a:ext cx="12192000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9" y="5801011"/>
            <a:ext cx="10692991" cy="325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1600" i="0" kern="1200" spc="-50" baseline="0" dirty="0">
                <a:solidFill>
                  <a:srgbClr val="232D4B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Chart Title or Source</a:t>
            </a:r>
          </a:p>
        </p:txBody>
      </p:sp>
    </p:spTree>
    <p:extLst>
      <p:ext uri="{BB962C8B-B14F-4D97-AF65-F5344CB8AC3E}">
        <p14:creationId xmlns:p14="http://schemas.microsoft.com/office/powerpoint/2010/main" val="634278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1051560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731520" y="1737360"/>
            <a:ext cx="10515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rgbClr val="232D4B"/>
                </a:solidFill>
                <a:latin typeface="ITC Franklin Gothic Std Book" panose="020B050403050302020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Insert image/chart/graph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13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_C1Title-1line&amp;Image_C2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768096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808720" y="0"/>
            <a:ext cx="3383280" cy="6211958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31520" y="1828800"/>
            <a:ext cx="768096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232D4B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265920" y="408499"/>
            <a:ext cx="2468880" cy="53949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2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-1line_Img_ChartTitle_Sid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634134"/>
            <a:ext cx="8827008" cy="5715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768096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808720" y="-2253"/>
            <a:ext cx="3383280" cy="6217920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31520" y="1645920"/>
            <a:ext cx="7680960" cy="3931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232D4B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265920" y="409227"/>
            <a:ext cx="2468880" cy="53949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5788867"/>
            <a:ext cx="7680960" cy="2621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1600" i="0" kern="1200" spc="-50" baseline="0" dirty="0">
                <a:solidFill>
                  <a:srgbClr val="232D4B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Chart Title or Source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0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ger Blu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634134"/>
            <a:ext cx="8827008" cy="5715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6778233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811311" y="-2253"/>
            <a:ext cx="4380689" cy="6217920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31520" y="1645920"/>
            <a:ext cx="6778233" cy="3931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232D4B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241273" y="409226"/>
            <a:ext cx="3493527" cy="5534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5788867"/>
            <a:ext cx="6778233" cy="2621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1600" i="0" kern="1200" spc="-50" baseline="0" dirty="0">
                <a:solidFill>
                  <a:srgbClr val="232D4B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Chart Title or Source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18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Col_BlueBar_1Title_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512064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486400" y="365760"/>
            <a:ext cx="6400800" cy="558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905355"/>
            <a:ext cx="4320789" cy="210312"/>
            <a:chOff x="0" y="3978507"/>
            <a:chExt cx="4320789" cy="210312"/>
          </a:xfrm>
        </p:grpSpPr>
        <p:sp>
          <p:nvSpPr>
            <p:cNvPr id="7" name="Oval 6"/>
            <p:cNvSpPr/>
            <p:nvPr userDrawn="1"/>
          </p:nvSpPr>
          <p:spPr>
            <a:xfrm>
              <a:off x="411047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280160"/>
            <a:ext cx="3931920" cy="2560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9432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Arial Nova Light" panose="020B030402020202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200" kern="1200" cap="none" spc="0" baseline="0" dirty="0">
                <a:solidFill>
                  <a:schemeClr val="bg1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none" spc="0" baseline="0">
                <a:solidFill>
                  <a:schemeClr val="bg1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601524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1Title_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1280160"/>
            <a:ext cx="4114800" cy="2651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486400" y="274320"/>
            <a:ext cx="6400800" cy="57607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931920"/>
            <a:ext cx="4320789" cy="210312"/>
            <a:chOff x="0" y="3978507"/>
            <a:chExt cx="4320789" cy="210312"/>
          </a:xfrm>
        </p:grpSpPr>
        <p:sp>
          <p:nvSpPr>
            <p:cNvPr id="7" name="Oval 6"/>
            <p:cNvSpPr/>
            <p:nvPr userDrawn="1"/>
          </p:nvSpPr>
          <p:spPr>
            <a:xfrm>
              <a:off x="411047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42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1Title&amp;Subtitle_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914400"/>
            <a:ext cx="4114800" cy="24688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486400" y="274320"/>
            <a:ext cx="6400800" cy="57607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3383280"/>
            <a:ext cx="4114800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cap="all" spc="-100" baseline="0" dirty="0">
                <a:solidFill>
                  <a:srgbClr val="979797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3749040"/>
            <a:ext cx="4318305" cy="210312"/>
            <a:chOff x="0" y="3978507"/>
            <a:chExt cx="4318305" cy="210312"/>
          </a:xfrm>
        </p:grpSpPr>
        <p:sp>
          <p:nvSpPr>
            <p:cNvPr id="8" name="Oval 7"/>
            <p:cNvSpPr/>
            <p:nvPr userDrawn="1"/>
          </p:nvSpPr>
          <p:spPr>
            <a:xfrm>
              <a:off x="4107993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spc="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5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Image_C2Subtitle&amp;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7680960" cy="11887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821738" y="3505"/>
            <a:ext cx="3370262" cy="6199094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31520" y="2285999"/>
            <a:ext cx="7680960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D6D6D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282240" y="491633"/>
            <a:ext cx="2449258" cy="5222838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1737360"/>
            <a:ext cx="5696481" cy="210312"/>
            <a:chOff x="0" y="1817918"/>
            <a:chExt cx="5696481" cy="210312"/>
          </a:xfrm>
        </p:grpSpPr>
        <p:sp>
          <p:nvSpPr>
            <p:cNvPr id="13" name="Oval 12"/>
            <p:cNvSpPr/>
            <p:nvPr userDrawn="1"/>
          </p:nvSpPr>
          <p:spPr>
            <a:xfrm>
              <a:off x="5486169" y="1817918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>
              <a:off x="0" y="1920654"/>
              <a:ext cx="54864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66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BlueBar_1Title_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402336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206240" y="274320"/>
            <a:ext cx="7863840" cy="5669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" y="3931920"/>
            <a:ext cx="3200400" cy="170256"/>
            <a:chOff x="0" y="3978507"/>
            <a:chExt cx="4320789" cy="210312"/>
          </a:xfrm>
        </p:grpSpPr>
        <p:sp>
          <p:nvSpPr>
            <p:cNvPr id="7" name="Oval 6"/>
            <p:cNvSpPr/>
            <p:nvPr userDrawn="1"/>
          </p:nvSpPr>
          <p:spPr>
            <a:xfrm>
              <a:off x="411047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1280160"/>
            <a:ext cx="2743200" cy="2651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96679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BlueBar_1Title-Subtitle_2Image_C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512064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486400" y="365759"/>
            <a:ext cx="6400800" cy="5566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905355"/>
            <a:ext cx="4320789" cy="210312"/>
            <a:chOff x="0" y="3978507"/>
            <a:chExt cx="4320789" cy="210312"/>
          </a:xfrm>
        </p:grpSpPr>
        <p:sp>
          <p:nvSpPr>
            <p:cNvPr id="7" name="Oval 6"/>
            <p:cNvSpPr/>
            <p:nvPr userDrawn="1"/>
          </p:nvSpPr>
          <p:spPr>
            <a:xfrm>
              <a:off x="411047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1280160"/>
            <a:ext cx="3931920" cy="2026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3306470"/>
            <a:ext cx="3931920" cy="534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200" kern="1200" cap="all" spc="-100" baseline="0" dirty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17524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Bullets_C2Image-C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539496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4114800" cy="19202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760718" y="274320"/>
            <a:ext cx="6126480" cy="5394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9" y="3108960"/>
            <a:ext cx="4114800" cy="2743200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0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2468880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18" y="5785504"/>
            <a:ext cx="6126480" cy="26885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600" b="0" i="0" u="none" strike="noStrike" kern="1200" cap="none" spc="0" baseline="0" dirty="0">
                <a:solidFill>
                  <a:srgbClr val="232D4B"/>
                </a:solidFill>
                <a:uFillTx/>
                <a:latin typeface="ITC Franklin Gothic Std MedCd" panose="020B06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Chart Title or Source</a:t>
            </a:r>
          </a:p>
        </p:txBody>
      </p:sp>
    </p:spTree>
    <p:extLst>
      <p:ext uri="{BB962C8B-B14F-4D97-AF65-F5344CB8AC3E}">
        <p14:creationId xmlns:p14="http://schemas.microsoft.com/office/powerpoint/2010/main" val="1884051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Bullets_C2Image_ChTitle_GrayBac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394960" y="1"/>
            <a:ext cx="6797040" cy="6212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39496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48640"/>
            <a:ext cx="4114800" cy="2011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669280" y="274320"/>
            <a:ext cx="6309360" cy="5394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9" y="3108960"/>
            <a:ext cx="4114800" cy="2743200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2560320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9280" y="5852159"/>
            <a:ext cx="6309360" cy="26040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600" b="0" i="0" u="none" strike="noStrike" kern="1200" cap="none" spc="0" baseline="0" dirty="0">
                <a:solidFill>
                  <a:srgbClr val="232D4B"/>
                </a:solidFill>
                <a:uFillTx/>
                <a:latin typeface="ITC Franklin Gothic Std Bk Cd" panose="020B05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Chart Title or Source</a:t>
            </a:r>
          </a:p>
        </p:txBody>
      </p:sp>
    </p:spTree>
    <p:extLst>
      <p:ext uri="{BB962C8B-B14F-4D97-AF65-F5344CB8AC3E}">
        <p14:creationId xmlns:p14="http://schemas.microsoft.com/office/powerpoint/2010/main" val="1207877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&amp;Text_C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029200" cy="6205728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820148"/>
            <a:ext cx="3657600" cy="182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303520" y="182880"/>
            <a:ext cx="6675120" cy="5852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graph, chart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31520" y="3291840"/>
            <a:ext cx="3657600" cy="23774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 spc="-100" baseline="0">
                <a:solidFill>
                  <a:schemeClr val="bg1"/>
                </a:solidFill>
                <a:latin typeface="ITC Franklin Gothic Std MedCd" panose="020B0606030503020204" pitchFamily="34" charset="0"/>
              </a:defRPr>
            </a:lvl1pPr>
          </a:lstStyle>
          <a:p>
            <a:pPr lvl="0"/>
            <a:r>
              <a:rPr lang="en-US"/>
              <a:t>Important Fact/Piece of Data Goes Here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2651760"/>
            <a:ext cx="4320809" cy="210312"/>
            <a:chOff x="0" y="3978507"/>
            <a:chExt cx="4320809" cy="210312"/>
          </a:xfrm>
        </p:grpSpPr>
        <p:sp>
          <p:nvSpPr>
            <p:cNvPr id="13" name="Oval 12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COOPER CENTER | PUBLIC SERVICE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64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12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BigFact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00773" y="1399295"/>
            <a:ext cx="7990450" cy="3446635"/>
          </a:xfrm>
          <a:prstGeom prst="rect">
            <a:avLst/>
          </a:prstGeom>
        </p:spPr>
        <p:txBody>
          <a:bodyPr anchor="ctr"/>
          <a:lstStyle>
            <a:lvl1pPr algn="ctr">
              <a:defRPr sz="6000" b="1" spc="-100" baseline="0">
                <a:solidFill>
                  <a:srgbClr val="F1F1EF"/>
                </a:solidFill>
                <a:latin typeface="ITC Franklin Gothic Std MedCd" panose="020B0606030503020204" pitchFamily="34" charset="0"/>
              </a:defRPr>
            </a:lvl1pPr>
          </a:lstStyle>
          <a:p>
            <a:r>
              <a:rPr lang="en-US" dirty="0"/>
              <a:t>Click to add an important fact or piece of data.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1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rve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200" kern="1200" cap="none" spc="0" baseline="0" dirty="0">
                <a:solidFill>
                  <a:schemeClr val="bg1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>
              <a:defRPr lang="en-US" sz="2200" cap="none" spc="0" baseline="0">
                <a:solidFill>
                  <a:schemeClr val="bg1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4053996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FullSiz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99188"/>
          </a:xfrm>
          <a:prstGeom prst="rect">
            <a:avLst/>
          </a:prstGeom>
          <a:solidFill>
            <a:srgbClr val="F1F1EF"/>
          </a:solidFill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Med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61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2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071616" cy="6199188"/>
          </a:xfrm>
          <a:prstGeom prst="rect">
            <a:avLst/>
          </a:prstGeom>
          <a:solidFill>
            <a:srgbClr val="F1F1EF"/>
          </a:solidFill>
          <a:ln w="38100"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20384" y="0"/>
            <a:ext cx="6071616" cy="6199188"/>
          </a:xfrm>
          <a:prstGeom prst="rect">
            <a:avLst/>
          </a:prstGeom>
          <a:solidFill>
            <a:srgbClr val="F1F1EF"/>
          </a:solidFill>
          <a:ln w="28575"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36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Collage-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71616" cy="6199188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19228" y="0"/>
            <a:ext cx="6071616" cy="3081528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19228" y="3126804"/>
            <a:ext cx="6071616" cy="3081528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</p:spTree>
    <p:extLst>
      <p:ext uri="{BB962C8B-B14F-4D97-AF65-F5344CB8AC3E}">
        <p14:creationId xmlns:p14="http://schemas.microsoft.com/office/powerpoint/2010/main" val="83912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Arial Nova Light" panose="020B030402020202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200" kern="1200" cap="none" spc="0" baseline="0" dirty="0" smtClean="0">
                <a:solidFill>
                  <a:schemeClr val="bg1"/>
                </a:solidFill>
                <a:latin typeface="ITCFranklinGothic LT Pro CnBk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none" spc="0" baseline="0">
                <a:solidFill>
                  <a:schemeClr val="bg1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214695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row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000" kern="1200" cap="none" spc="0" baseline="0" dirty="0" smtClean="0">
                <a:solidFill>
                  <a:schemeClr val="bg1"/>
                </a:solidFill>
                <a:latin typeface="Franklin Gothic ATF" panose="020B05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Franklin Gothic ATF Lt" panose="020B04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  <a:latin typeface="Franklin Gothic ATF" panose="020B0503060602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408333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Arial Nova Light" panose="020B030402020202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200" kern="1200" cap="none" spc="0" baseline="0" dirty="0" smtClean="0">
                <a:solidFill>
                  <a:schemeClr val="bg1"/>
                </a:solidFill>
                <a:latin typeface="ITCFranklinGothic LT Pro CnBk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none" spc="0" baseline="0">
                <a:solidFill>
                  <a:schemeClr val="bg1"/>
                </a:solidFill>
                <a:latin typeface="ITCFranklinGothic LT Pro CnBk" panose="020B0506030503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260237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Bkgrd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33776"/>
            <a:ext cx="10515600" cy="822960"/>
          </a:xfrm>
        </p:spPr>
        <p:txBody>
          <a:bodyPr/>
          <a:lstStyle>
            <a:lvl1pPr>
              <a:defRPr>
                <a:latin typeface="ITC Franklin Gothic Std MedCd" panose="020B0606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70823" y="3896435"/>
            <a:ext cx="3217719" cy="0"/>
          </a:xfrm>
          <a:prstGeom prst="line">
            <a:avLst/>
          </a:prstGeom>
          <a:ln w="3810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1829" y="4709847"/>
            <a:ext cx="10515600" cy="372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 spc="-50" baseline="0">
                <a:solidFill>
                  <a:srgbClr val="BFE7F7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5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Bkgd_Sun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82" y="1899490"/>
            <a:ext cx="5458676" cy="4491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0" y="3599726"/>
            <a:ext cx="8950569" cy="822960"/>
          </a:xfrm>
        </p:spPr>
        <p:txBody>
          <a:bodyPr/>
          <a:lstStyle>
            <a:lvl1pPr>
              <a:defRPr>
                <a:latin typeface="ITC Franklin Gothic Std MedCd" panose="020B06060305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63952" y="4344680"/>
            <a:ext cx="3217719" cy="0"/>
          </a:xfrm>
          <a:prstGeom prst="line">
            <a:avLst/>
          </a:prstGeom>
          <a:ln w="3810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147782" y="4421696"/>
            <a:ext cx="9403962" cy="372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spc="-5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4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26613" y="1693396"/>
            <a:ext cx="6860735" cy="347941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8738614" y="0"/>
            <a:ext cx="3453386" cy="6858000"/>
          </a:xfrm>
          <a:prstGeom prst="rect">
            <a:avLst/>
          </a:prstGeom>
          <a:solidFill>
            <a:srgbClr val="232D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05840"/>
            <a:ext cx="7250723" cy="2103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96112" y="3431340"/>
            <a:ext cx="3635696" cy="1"/>
          </a:xfrm>
          <a:prstGeom prst="line">
            <a:avLst/>
          </a:prstGeom>
          <a:ln w="5715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53" y="4085734"/>
            <a:ext cx="3399000" cy="2796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98" y="5124148"/>
            <a:ext cx="1955418" cy="9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rgbClr val="232D4B"/>
          </a:solidFill>
          <a:latin typeface="ITC Franklin Gothic Std MedC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069848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style. Click to edit Master title style.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1760720"/>
            <a:ext cx="6958353" cy="210312"/>
            <a:chOff x="0" y="1689902"/>
            <a:chExt cx="6958353" cy="210312"/>
          </a:xfrm>
        </p:grpSpPr>
        <p:sp>
          <p:nvSpPr>
            <p:cNvPr id="5" name="Oval 4"/>
            <p:cNvSpPr/>
            <p:nvPr userDrawn="1"/>
          </p:nvSpPr>
          <p:spPr>
            <a:xfrm>
              <a:off x="6748041" y="1689902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0" y="1792638"/>
              <a:ext cx="6748041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31520" y="2286000"/>
            <a:ext cx="10698480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spc="0" baseline="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1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67" r:id="rId2"/>
    <p:sldLayoutId id="2147483739" r:id="rId3"/>
    <p:sldLayoutId id="2147483743" r:id="rId4"/>
    <p:sldLayoutId id="2147483740" r:id="rId5"/>
    <p:sldLayoutId id="2147483744" r:id="rId6"/>
  </p:sldLayoutIdLst>
  <p:hf hd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lang="en-US" sz="4400" b="1" i="0" u="none" strike="noStrike" kern="1200" cap="none" spc="-100" normalizeH="0" baseline="0" dirty="0" smtClean="0">
          <a:solidFill>
            <a:srgbClr val="232D48"/>
          </a:solidFill>
          <a:uFillTx/>
          <a:latin typeface="ITC Franklin Gothic Std MedC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232D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0080"/>
            <a:ext cx="10698480" cy="548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1499060"/>
            <a:ext cx="6958353" cy="210312"/>
            <a:chOff x="0" y="1689902"/>
            <a:chExt cx="6958353" cy="210312"/>
          </a:xfrm>
        </p:grpSpPr>
        <p:sp>
          <p:nvSpPr>
            <p:cNvPr id="5" name="Oval 4"/>
            <p:cNvSpPr/>
            <p:nvPr userDrawn="1"/>
          </p:nvSpPr>
          <p:spPr>
            <a:xfrm>
              <a:off x="6748041" y="1689902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0" y="1792638"/>
              <a:ext cx="6748041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31520" y="2194560"/>
            <a:ext cx="1069848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spc="0" baseline="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</p:spTree>
    <p:extLst>
      <p:ext uri="{BB962C8B-B14F-4D97-AF65-F5344CB8AC3E}">
        <p14:creationId xmlns:p14="http://schemas.microsoft.com/office/powerpoint/2010/main" val="364395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7" r:id="rId3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400" b="1" i="0" u="none" strike="noStrike" kern="1200" cap="none" spc="0" normalizeH="0" baseline="0" dirty="0" smtClean="0">
          <a:solidFill>
            <a:srgbClr val="232D48"/>
          </a:solidFill>
          <a:uFillTx/>
          <a:latin typeface="ITCFranklinGothic LT Pro CnM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232D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211285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0698480" cy="5486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124712"/>
            <a:ext cx="5696481" cy="210312"/>
            <a:chOff x="0" y="1817918"/>
            <a:chExt cx="5696481" cy="210312"/>
          </a:xfrm>
        </p:grpSpPr>
        <p:sp>
          <p:nvSpPr>
            <p:cNvPr id="5" name="Oval 4"/>
            <p:cNvSpPr/>
            <p:nvPr userDrawn="1"/>
          </p:nvSpPr>
          <p:spPr>
            <a:xfrm>
              <a:off x="5486169" y="1817918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0" y="1920654"/>
              <a:ext cx="54864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/>
          <p:cNvSpPr>
            <a:spLocks noGrp="1"/>
          </p:cNvSpPr>
          <p:nvPr userDrawn="1">
            <p:ph type="body" idx="1"/>
          </p:nvPr>
        </p:nvSpPr>
        <p:spPr>
          <a:xfrm>
            <a:off x="731520" y="1737360"/>
            <a:ext cx="1069848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spc="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3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80" r:id="rId5"/>
    <p:sldLayoutId id="2147483750" r:id="rId6"/>
    <p:sldLayoutId id="2147483769" r:id="rId7"/>
    <p:sldLayoutId id="2147483782" r:id="rId8"/>
    <p:sldLayoutId id="2147483781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400" b="1" i="0" u="none" strike="noStrike" kern="1200" cap="none" spc="-100" baseline="0" dirty="0" smtClean="0">
          <a:solidFill>
            <a:srgbClr val="232D4B"/>
          </a:solidFill>
          <a:uFillTx/>
          <a:latin typeface="ITC Franklin Gothic Std MedC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spc="-50" baseline="0" dirty="0">
          <a:solidFill>
            <a:srgbClr val="232D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0080"/>
            <a:ext cx="5494470" cy="192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spc="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8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78" r:id="rId4"/>
    <p:sldLayoutId id="2147483779" r:id="rId5"/>
    <p:sldLayoutId id="2147483755" r:id="rId6"/>
    <p:sldLayoutId id="2147483768" r:id="rId7"/>
    <p:sldLayoutId id="2147483756" r:id="rId8"/>
  </p:sldLayoutIdLst>
  <p:hf hd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lang="en-US" sz="4400" b="1" i="0" u="none" strike="noStrike" kern="1200" cap="none" spc="-100" baseline="0" dirty="0" smtClean="0">
          <a:solidFill>
            <a:srgbClr val="232D4B"/>
          </a:solidFill>
          <a:uFillTx/>
          <a:latin typeface="ITC Franklin Gothic Std MedC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spc="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6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40028" y="-2049517"/>
            <a:ext cx="8917229" cy="10769768"/>
            <a:chOff x="11114088" y="2241550"/>
            <a:chExt cx="1905000" cy="2354263"/>
          </a:xfrm>
          <a:solidFill>
            <a:srgbClr val="BFE7F7">
              <a:alpha val="8000"/>
            </a:srgb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2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3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 Franklin Gothic Std MedC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9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9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3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2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 Franklin Gothic Std MedC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7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4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3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 Franklin Gothic Std MedC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4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15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81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6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1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88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 Franklin Gothic Std MedC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4800"/>
            <a:ext cx="105156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55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100" baseline="0">
          <a:solidFill>
            <a:schemeClr val="bg1"/>
          </a:solidFill>
          <a:latin typeface="ITC Franklin Gothic Std MedCd" panose="020B06060305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110154" y="0"/>
            <a:ext cx="0" cy="6858000"/>
          </a:xfrm>
          <a:prstGeom prst="line">
            <a:avLst/>
          </a:prstGeom>
          <a:ln w="76200">
            <a:solidFill>
              <a:srgbClr val="232D4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367574" y="2354872"/>
            <a:ext cx="6845300" cy="211015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28138" y="0"/>
            <a:ext cx="2138292" cy="6858000"/>
          </a:xfrm>
          <a:prstGeom prst="rect">
            <a:avLst/>
          </a:prstGeom>
          <a:solidFill>
            <a:srgbClr val="232D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616591" y="3333408"/>
            <a:ext cx="7793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68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100" baseline="0">
          <a:solidFill>
            <a:srgbClr val="232D4B"/>
          </a:solidFill>
          <a:latin typeface="ITC Franklin Gothic Std MedCd" panose="020B06060305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4253-50C9-BDB4-FB7A-0A12E464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Examining the Shift in Virginia's Population Trends Since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3E113-A991-EF0B-EDA8-7F73670C7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July 15,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1D9D0-1F3A-A9E3-CF23-9AFAEE9B3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Hamilton </a:t>
            </a:r>
            <a:r>
              <a:rPr lang="en-US" dirty="0" smtClean="0"/>
              <a:t>Lombard, University of Virginia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94994-EFE8-269C-A110-CFC488246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hamilton.lombard@virginia.edu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F6D043-E83D-17C7-DD17-B213AB1AD2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Virginia Housing Commission</a:t>
            </a:r>
          </a:p>
        </p:txBody>
      </p:sp>
    </p:spTree>
    <p:extLst>
      <p:ext uri="{BB962C8B-B14F-4D97-AF65-F5344CB8AC3E}">
        <p14:creationId xmlns:p14="http://schemas.microsoft.com/office/powerpoint/2010/main" val="268927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63612"/>
            <a:ext cx="7680960" cy="1013254"/>
          </a:xfrm>
        </p:spPr>
        <p:txBody>
          <a:bodyPr>
            <a:noAutofit/>
          </a:bodyPr>
          <a:lstStyle/>
          <a:p>
            <a:r>
              <a:rPr lang="en-US" sz="3600" dirty="0" smtClean="0"/>
              <a:t>In 2023, rural counties &amp; small metros became the top destination for Americans who moved</a:t>
            </a:r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574FEF-E5D9-1263-7B95-582F32A7DE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82240" y="437662"/>
            <a:ext cx="2449258" cy="5598014"/>
          </a:xfrm>
        </p:spPr>
        <p:txBody>
          <a:bodyPr/>
          <a:lstStyle/>
          <a:p>
            <a:r>
              <a:rPr lang="en-US" dirty="0" smtClean="0"/>
              <a:t>Since 2020, the DC region has had the highest out-migration rate among Virginia’s metro areas, while the Bristol region has had the highest in-migration rate.</a:t>
            </a:r>
          </a:p>
          <a:p>
            <a:r>
              <a:rPr lang="en-US" dirty="0" smtClean="0"/>
              <a:t>In 2023, the Martinsville region had the second highest in-migration rate among Virginia’s statistical areas.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728122917"/>
              </p:ext>
            </p:extLst>
          </p:nvPr>
        </p:nvGraphicFramePr>
        <p:xfrm>
          <a:off x="1602646" y="1945531"/>
          <a:ext cx="5975199" cy="424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54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 surge in household formation is helping fuel housing demand</a:t>
            </a:r>
            <a:endParaRPr lang="en-US" sz="4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971803-85BE-D685-D448-B4159C83C1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5919" y="409227"/>
            <a:ext cx="2654231" cy="53949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With a stronger economy, particularly for younger workers, household formation is outpacing population growth in Virginia &amp; the </a:t>
            </a:r>
            <a:r>
              <a:rPr lang="en-US" dirty="0"/>
              <a:t>U.S. </a:t>
            </a:r>
            <a:endParaRPr lang="en-US" dirty="0" smtClean="0"/>
          </a:p>
          <a:p>
            <a:r>
              <a:rPr lang="en-US" dirty="0" smtClean="0"/>
              <a:t>Between </a:t>
            </a:r>
            <a:r>
              <a:rPr lang="en-US" dirty="0"/>
              <a:t>2019 and 2022, the number of </a:t>
            </a:r>
            <a:r>
              <a:rPr lang="en-US" dirty="0" smtClean="0"/>
              <a:t>Virginians </a:t>
            </a:r>
            <a:r>
              <a:rPr lang="en-US" dirty="0"/>
              <a:t>age 18 to </a:t>
            </a:r>
            <a:r>
              <a:rPr lang="en-US" dirty="0" smtClean="0"/>
              <a:t>34 </a:t>
            </a:r>
            <a:r>
              <a:rPr lang="en-US" dirty="0"/>
              <a:t>who live alone rose by over a </a:t>
            </a:r>
            <a:r>
              <a:rPr lang="en-US" dirty="0" smtClean="0"/>
              <a:t>third or close to 50,000.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0042CE-5755-EB3A-7FA3-2C8E2E4E88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Percent of Virginians Ages 18 to 34 Who Live with a Partner or Alone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437471469"/>
              </p:ext>
            </p:extLst>
          </p:nvPr>
        </p:nvGraphicFramePr>
        <p:xfrm>
          <a:off x="731838" y="1646238"/>
          <a:ext cx="7680325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85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1520" y="548639"/>
            <a:ext cx="10698480" cy="6376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persistence of </a:t>
            </a:r>
            <a:r>
              <a:rPr lang="en-US" dirty="0" smtClean="0"/>
              <a:t>remote work is </a:t>
            </a:r>
            <a:r>
              <a:rPr lang="en-US" dirty="0" smtClean="0"/>
              <a:t>providing many </a:t>
            </a:r>
            <a:r>
              <a:rPr lang="en-US" dirty="0" smtClean="0"/>
              <a:t>Americans </a:t>
            </a:r>
            <a:r>
              <a:rPr lang="en-US" dirty="0" smtClean="0"/>
              <a:t>with more flexibility in where they live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COOPER CENTER | PUBLIC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5DCAA-7759-42C4-B1BA-E05CDC79ABD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1F1E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68B6F2-EFC7-19B9-109F-09DC6E42CA6C}"/>
              </a:ext>
            </a:extLst>
          </p:cNvPr>
          <p:cNvSpPr txBox="1"/>
          <p:nvPr/>
        </p:nvSpPr>
        <p:spPr>
          <a:xfrm>
            <a:off x="7264374" y="1981953"/>
            <a:ext cx="4527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D4B"/>
                </a:solidFill>
                <a:effectLst/>
                <a:uLnTx/>
                <a:uFillTx/>
                <a:latin typeface="ITCFranklinGothic LT Pro CnMd" panose="020B0606030503020204" pitchFamily="34" charset="0"/>
                <a:ea typeface="+mn-ea"/>
                <a:cs typeface="+mn-cs"/>
                <a:sym typeface="ITC Franklin Gothic Std Book"/>
              </a:rPr>
              <a:t>Working arrangement  (percent employees)</a:t>
            </a:r>
          </a:p>
        </p:txBody>
      </p:sp>
      <p:pic>
        <p:nvPicPr>
          <p:cNvPr id="15" name="Picture 1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C2EE6AD-E87E-1AFD-7AA1-7C190840F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 b="5799"/>
          <a:stretch/>
        </p:blipFill>
        <p:spPr>
          <a:xfrm>
            <a:off x="6311063" y="2547987"/>
            <a:ext cx="5673490" cy="3200400"/>
          </a:xfrm>
          <a:prstGeom prst="rect">
            <a:avLst/>
          </a:prstGeom>
        </p:spPr>
      </p:pic>
      <p:pic>
        <p:nvPicPr>
          <p:cNvPr id="17" name="Picture 16" descr="A graph with a line going up&#10;&#10;Description automatically generated">
            <a:extLst>
              <a:ext uri="{FF2B5EF4-FFF2-40B4-BE49-F238E27FC236}">
                <a16:creationId xmlns:a16="http://schemas.microsoft.com/office/drawing/2014/main" id="{FBBD5607-14A8-93E1-4701-0F0D43C1B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/>
          <a:stretch/>
        </p:blipFill>
        <p:spPr>
          <a:xfrm>
            <a:off x="380144" y="2547987"/>
            <a:ext cx="5606295" cy="3200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A99F4F-A845-2F4F-DFCF-19C43AF3840E}"/>
              </a:ext>
            </a:extLst>
          </p:cNvPr>
          <p:cNvSpPr txBox="1"/>
          <p:nvPr/>
        </p:nvSpPr>
        <p:spPr>
          <a:xfrm>
            <a:off x="476655" y="1981953"/>
            <a:ext cx="543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D4B"/>
                </a:solidFill>
                <a:effectLst/>
                <a:uLnTx/>
                <a:uFillTx/>
                <a:latin typeface="ITCFranklinGothic LT Pro CnMd" panose="020B0606030503020204" pitchFamily="34" charset="0"/>
                <a:ea typeface="+mn-ea"/>
                <a:cs typeface="+mn-cs"/>
                <a:sym typeface="ITC Franklin Gothic Std Book"/>
              </a:rPr>
              <a:t>Percentage of paid full days worked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2D4B"/>
                </a:solidFill>
                <a:effectLst/>
                <a:uLnTx/>
                <a:uFillTx/>
                <a:latin typeface="ITCFranklinGothic LT Pro CnMd" panose="020B0606030503020204" pitchFamily="34" charset="0"/>
                <a:ea typeface="+mn-ea"/>
                <a:cs typeface="+mn-cs"/>
                <a:sym typeface="ITC Franklin Gothic Std Book"/>
              </a:rPr>
              <a:t>remotely nationally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D4B"/>
              </a:solidFill>
              <a:effectLst/>
              <a:uLnTx/>
              <a:uFillTx/>
              <a:latin typeface="ITCFranklinGothic LT Pro CnMd" panose="020B0606030503020204" pitchFamily="34" charset="0"/>
              <a:ea typeface="+mn-ea"/>
              <a:cs typeface="+mn-cs"/>
              <a:sym typeface="ITC Franklin Gothic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08679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075CE418-70DA-EEC9-DAED-43A110AC5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26" y="1874744"/>
            <a:ext cx="5007524" cy="32546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Most remote workers continue to live near large cities…</a:t>
            </a:r>
            <a:endParaRPr lang="en-US" sz="3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/>
              <a:t>COOPER CENTER |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F2085B6F-5DD0-4AA7-A598-31079D007F56}" type="slidenum">
              <a:rPr lang="en-US" noProof="0" smtClean="0"/>
              <a:pPr lvl="0"/>
              <a:t>13</a:t>
            </a:fld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2D583B-8664-98CD-14FF-E6EBFEC2C70E}"/>
              </a:ext>
            </a:extLst>
          </p:cNvPr>
          <p:cNvGrpSpPr/>
          <p:nvPr/>
        </p:nvGrpSpPr>
        <p:grpSpPr>
          <a:xfrm>
            <a:off x="544200" y="1871901"/>
            <a:ext cx="5494607" cy="3979541"/>
            <a:chOff x="544200" y="2013306"/>
            <a:chExt cx="5494607" cy="39795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3CA919-D579-A24D-0E67-503F8E5364A6}"/>
                </a:ext>
              </a:extLst>
            </p:cNvPr>
            <p:cNvGrpSpPr/>
            <p:nvPr/>
          </p:nvGrpSpPr>
          <p:grpSpPr>
            <a:xfrm>
              <a:off x="544200" y="2013306"/>
              <a:ext cx="5494607" cy="3979541"/>
              <a:chOff x="599857" y="2013306"/>
              <a:chExt cx="5494607" cy="397954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D11CC9D-B3BB-AAC2-73EA-FFABBFDC1F51}"/>
                  </a:ext>
                </a:extLst>
              </p:cNvPr>
              <p:cNvGrpSpPr/>
              <p:nvPr/>
            </p:nvGrpSpPr>
            <p:grpSpPr>
              <a:xfrm>
                <a:off x="599857" y="5346345"/>
                <a:ext cx="4442947" cy="646502"/>
                <a:chOff x="402163" y="5105094"/>
                <a:chExt cx="4442947" cy="646502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EE9DC54-C9FB-31C1-2897-3FD5C4EA8D8F}"/>
                    </a:ext>
                  </a:extLst>
                </p:cNvPr>
                <p:cNvSpPr/>
                <p:nvPr/>
              </p:nvSpPr>
              <p:spPr>
                <a:xfrm>
                  <a:off x="469903" y="5105094"/>
                  <a:ext cx="731520" cy="209479"/>
                </a:xfrm>
                <a:prstGeom prst="rect">
                  <a:avLst/>
                </a:prstGeom>
                <a:solidFill>
                  <a:srgbClr val="F0F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973B5AB-E65D-9FDD-D6F4-686D689833F4}"/>
                    </a:ext>
                  </a:extLst>
                </p:cNvPr>
                <p:cNvSpPr txBox="1"/>
                <p:nvPr/>
              </p:nvSpPr>
              <p:spPr>
                <a:xfrm>
                  <a:off x="402163" y="5320709"/>
                  <a:ext cx="86699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Insufficient data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7CA85DA-6055-4FBE-DDFC-3CC399238F4F}"/>
                    </a:ext>
                  </a:extLst>
                </p:cNvPr>
                <p:cNvSpPr txBox="1"/>
                <p:nvPr/>
              </p:nvSpPr>
              <p:spPr>
                <a:xfrm>
                  <a:off x="1231277" y="5320709"/>
                  <a:ext cx="67217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&lt; 2%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E7AD547-BE47-F9E7-820D-A204D97CB121}"/>
                    </a:ext>
                  </a:extLst>
                </p:cNvPr>
                <p:cNvSpPr txBox="1"/>
                <p:nvPr/>
              </p:nvSpPr>
              <p:spPr>
                <a:xfrm>
                  <a:off x="1910590" y="5320709"/>
                  <a:ext cx="77457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2% to 4%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A1F02B4-E5A3-0EAA-5B3B-33F33EA15FC6}"/>
                    </a:ext>
                  </a:extLst>
                </p:cNvPr>
                <p:cNvSpPr txBox="1"/>
                <p:nvPr/>
              </p:nvSpPr>
              <p:spPr>
                <a:xfrm>
                  <a:off x="2630607" y="5320709"/>
                  <a:ext cx="77457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4% to 6%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303E534-1357-6725-6DF5-FF6F4971C185}"/>
                    </a:ext>
                  </a:extLst>
                </p:cNvPr>
                <p:cNvSpPr txBox="1"/>
                <p:nvPr/>
              </p:nvSpPr>
              <p:spPr>
                <a:xfrm>
                  <a:off x="3361688" y="5320709"/>
                  <a:ext cx="77457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6% to 8%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F90A29C-95D7-043D-EB50-B1E5C162B92C}"/>
                    </a:ext>
                  </a:extLst>
                </p:cNvPr>
                <p:cNvSpPr/>
                <p:nvPr/>
              </p:nvSpPr>
              <p:spPr>
                <a:xfrm>
                  <a:off x="1202551" y="5105094"/>
                  <a:ext cx="731520" cy="209479"/>
                </a:xfrm>
                <a:prstGeom prst="rect">
                  <a:avLst/>
                </a:prstGeom>
                <a:solidFill>
                  <a:srgbClr val="FEF3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4245B81-C87B-2027-44C6-3B8EDAD7450A}"/>
                    </a:ext>
                  </a:extLst>
                </p:cNvPr>
                <p:cNvSpPr/>
                <p:nvPr/>
              </p:nvSpPr>
              <p:spPr>
                <a:xfrm>
                  <a:off x="1930159" y="5105094"/>
                  <a:ext cx="731520" cy="209479"/>
                </a:xfrm>
                <a:prstGeom prst="rect">
                  <a:avLst/>
                </a:prstGeom>
                <a:solidFill>
                  <a:srgbClr val="FAD4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80FCFA3-04B6-3608-B752-D4914F80AB3F}"/>
                    </a:ext>
                  </a:extLst>
                </p:cNvPr>
                <p:cNvSpPr/>
                <p:nvPr/>
              </p:nvSpPr>
              <p:spPr>
                <a:xfrm>
                  <a:off x="2652133" y="5105094"/>
                  <a:ext cx="731520" cy="209479"/>
                </a:xfrm>
                <a:prstGeom prst="rect">
                  <a:avLst/>
                </a:prstGeom>
                <a:solidFill>
                  <a:srgbClr val="E477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1B98938-0F62-DE62-9759-57FF5D25D78B}"/>
                    </a:ext>
                  </a:extLst>
                </p:cNvPr>
                <p:cNvSpPr/>
                <p:nvPr/>
              </p:nvSpPr>
              <p:spPr>
                <a:xfrm>
                  <a:off x="3381650" y="5105094"/>
                  <a:ext cx="731520" cy="209479"/>
                </a:xfrm>
                <a:prstGeom prst="rect">
                  <a:avLst/>
                </a:prstGeom>
                <a:solidFill>
                  <a:srgbClr val="C859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4D42E18-DEAE-8FE4-8D7F-42F50034ECC8}"/>
                    </a:ext>
                  </a:extLst>
                </p:cNvPr>
                <p:cNvSpPr/>
                <p:nvPr/>
              </p:nvSpPr>
              <p:spPr>
                <a:xfrm>
                  <a:off x="4113590" y="5105094"/>
                  <a:ext cx="731520" cy="209479"/>
                </a:xfrm>
                <a:prstGeom prst="rect">
                  <a:avLst/>
                </a:prstGeom>
                <a:solidFill>
                  <a:srgbClr val="A040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4D6A069-6A36-4BD7-8EC0-8061952D9E4A}"/>
                    </a:ext>
                  </a:extLst>
                </p:cNvPr>
                <p:cNvSpPr txBox="1"/>
                <p:nvPr/>
              </p:nvSpPr>
              <p:spPr>
                <a:xfrm>
                  <a:off x="4205076" y="5320709"/>
                  <a:ext cx="54854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&gt; 8 %</a:t>
                  </a:r>
                </a:p>
              </p:txBody>
            </p:sp>
          </p:grp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1C64D03-A148-547D-D363-2141A4A55B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06"/>
              <a:stretch/>
            </p:blipFill>
            <p:spPr>
              <a:xfrm>
                <a:off x="667597" y="2013306"/>
                <a:ext cx="5426867" cy="3311001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47B16A-8548-FE74-6C4D-1D6C02B6D7F9}"/>
                </a:ext>
              </a:extLst>
            </p:cNvPr>
            <p:cNvSpPr txBox="1"/>
            <p:nvPr/>
          </p:nvSpPr>
          <p:spPr>
            <a:xfrm>
              <a:off x="4736635" y="3792772"/>
              <a:ext cx="876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32D4B"/>
                  </a:solidFill>
                  <a:latin typeface="ITCFranklinGothic LT Pro CnMd" panose="020B0606030503020204" pitchFamily="34" charset="0"/>
                  <a:ea typeface="+mj-ea"/>
                  <a:cs typeface="+mj-cs"/>
                  <a:sym typeface="ITC Franklin Gothic Std Book"/>
                </a:rPr>
                <a:t>2019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201D011-8905-E7D0-8839-EE5FE851AC01}"/>
              </a:ext>
            </a:extLst>
          </p:cNvPr>
          <p:cNvGrpSpPr/>
          <p:nvPr/>
        </p:nvGrpSpPr>
        <p:grpSpPr>
          <a:xfrm>
            <a:off x="6306526" y="5129426"/>
            <a:ext cx="4114008" cy="461122"/>
            <a:chOff x="6759140" y="5624578"/>
            <a:chExt cx="4114008" cy="4611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49EFA3-AB5B-5CFE-B225-5E125066070C}"/>
                </a:ext>
              </a:extLst>
            </p:cNvPr>
            <p:cNvSpPr txBox="1"/>
            <p:nvPr/>
          </p:nvSpPr>
          <p:spPr>
            <a:xfrm>
              <a:off x="6834532" y="5824090"/>
              <a:ext cx="6721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&lt; 10%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AC33BD-C00D-98D3-C7B7-D49D23677C0E}"/>
                </a:ext>
              </a:extLst>
            </p:cNvPr>
            <p:cNvSpPr txBox="1"/>
            <p:nvPr/>
          </p:nvSpPr>
          <p:spPr>
            <a:xfrm>
              <a:off x="7518726" y="5824090"/>
              <a:ext cx="9252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10% to 20%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C5E18B-85D2-4E84-1D39-3D130825A8D8}"/>
                </a:ext>
              </a:extLst>
            </p:cNvPr>
            <p:cNvSpPr txBox="1"/>
            <p:nvPr/>
          </p:nvSpPr>
          <p:spPr>
            <a:xfrm>
              <a:off x="8347575" y="5824090"/>
              <a:ext cx="9252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20% to 30%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A7FCA2-2A8E-9F09-41E1-99220A6CD3C3}"/>
                </a:ext>
              </a:extLst>
            </p:cNvPr>
            <p:cNvSpPr txBox="1"/>
            <p:nvPr/>
          </p:nvSpPr>
          <p:spPr>
            <a:xfrm>
              <a:off x="9168313" y="5824090"/>
              <a:ext cx="9252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30% to 40%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73C8F8-9F1B-8712-3A4A-2E70E8046C5E}"/>
                </a:ext>
              </a:extLst>
            </p:cNvPr>
            <p:cNvSpPr/>
            <p:nvPr/>
          </p:nvSpPr>
          <p:spPr>
            <a:xfrm>
              <a:off x="6759140" y="5624578"/>
              <a:ext cx="822960" cy="209479"/>
            </a:xfrm>
            <a:prstGeom prst="rect">
              <a:avLst/>
            </a:prstGeom>
            <a:solidFill>
              <a:srgbClr val="FEF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661D65-A28F-145C-8C56-E8BEC85FF3F6}"/>
                </a:ext>
              </a:extLst>
            </p:cNvPr>
            <p:cNvSpPr/>
            <p:nvPr/>
          </p:nvSpPr>
          <p:spPr>
            <a:xfrm>
              <a:off x="7569873" y="5624578"/>
              <a:ext cx="822960" cy="209479"/>
            </a:xfrm>
            <a:prstGeom prst="rect">
              <a:avLst/>
            </a:prstGeom>
            <a:solidFill>
              <a:srgbClr val="FAD4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F32FB3-937C-63AD-5BC5-EABA509B30C7}"/>
                </a:ext>
              </a:extLst>
            </p:cNvPr>
            <p:cNvSpPr/>
            <p:nvPr/>
          </p:nvSpPr>
          <p:spPr>
            <a:xfrm>
              <a:off x="8398722" y="5624578"/>
              <a:ext cx="822960" cy="209479"/>
            </a:xfrm>
            <a:prstGeom prst="rect">
              <a:avLst/>
            </a:prstGeom>
            <a:solidFill>
              <a:srgbClr val="E477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DE9F0F-BDFE-4EDB-434A-35D75E15165F}"/>
                </a:ext>
              </a:extLst>
            </p:cNvPr>
            <p:cNvSpPr/>
            <p:nvPr/>
          </p:nvSpPr>
          <p:spPr>
            <a:xfrm>
              <a:off x="9223249" y="5624578"/>
              <a:ext cx="822960" cy="209479"/>
            </a:xfrm>
            <a:prstGeom prst="rect">
              <a:avLst/>
            </a:prstGeom>
            <a:solidFill>
              <a:srgbClr val="C85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4363AA-EF8A-7C4E-DB9E-E515B5B362D4}"/>
                </a:ext>
              </a:extLst>
            </p:cNvPr>
            <p:cNvSpPr/>
            <p:nvPr/>
          </p:nvSpPr>
          <p:spPr>
            <a:xfrm>
              <a:off x="10050188" y="5624578"/>
              <a:ext cx="822960" cy="209479"/>
            </a:xfrm>
            <a:prstGeom prst="rect">
              <a:avLst/>
            </a:prstGeom>
            <a:solidFill>
              <a:srgbClr val="A040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1344A9-4325-9EFE-AE4D-F69D0AE2994B}"/>
                </a:ext>
              </a:extLst>
            </p:cNvPr>
            <p:cNvSpPr txBox="1"/>
            <p:nvPr/>
          </p:nvSpPr>
          <p:spPr>
            <a:xfrm>
              <a:off x="10168959" y="5824090"/>
              <a:ext cx="5854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&gt; 40%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C61BE9C-DC8E-8B88-041F-6FECD019C449}"/>
              </a:ext>
            </a:extLst>
          </p:cNvPr>
          <p:cNvSpPr txBox="1"/>
          <p:nvPr/>
        </p:nvSpPr>
        <p:spPr>
          <a:xfrm>
            <a:off x="10193623" y="3650316"/>
            <a:ext cx="87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2022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61BE9C-DC8E-8B88-041F-6FECD019C449}"/>
              </a:ext>
            </a:extLst>
          </p:cNvPr>
          <p:cNvSpPr txBox="1"/>
          <p:nvPr/>
        </p:nvSpPr>
        <p:spPr>
          <a:xfrm>
            <a:off x="3629198" y="5726690"/>
            <a:ext cx="508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Percent of all workers who are fully remote</a:t>
            </a:r>
            <a:endParaRPr lang="en-US" sz="2400" b="1" dirty="0">
              <a:solidFill>
                <a:srgbClr val="232D4B"/>
              </a:solidFill>
              <a:latin typeface="ITCFranklinGothic LT Pro CnMd" panose="020B0606030503020204" pitchFamily="34" charset="0"/>
              <a:ea typeface="+mj-ea"/>
              <a:cs typeface="+mj-cs"/>
              <a:sym typeface="ITC Franklin Gothic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50010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Though remote workers are increasingly driving growth outside large metro areas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0E33BE-42B9-427C-ED58-8D56E54471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5763" y="214184"/>
            <a:ext cx="2833816" cy="564291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2022, remote workers made up a disproportionate share of homebuyers in Richmond, as well as in Virginia’s small metro areas and rural counties. </a:t>
            </a:r>
          </a:p>
          <a:p>
            <a:r>
              <a:rPr lang="en-US" dirty="0"/>
              <a:t>In 2022, new residents in rural U.S. counties were two-thirds more likely to work remotely than existing residents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Since 2019, the number of white collar workers has risen nearly twice as fast outside Virginia’s Urban Crescent than its three largest metro areas.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5557466"/>
              </p:ext>
            </p:extLst>
          </p:nvPr>
        </p:nvGraphicFramePr>
        <p:xfrm>
          <a:off x="633155" y="1753757"/>
          <a:ext cx="7779325" cy="4177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65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1559" y="0"/>
            <a:ext cx="6790441" cy="6198544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 </a:t>
            </a:r>
            <a:r>
              <a:rPr lang="en-US" dirty="0" smtClean="0"/>
              <a:t>in </a:t>
            </a:r>
            <a:r>
              <a:rPr lang="en-US" dirty="0" smtClean="0"/>
              <a:t>Income of New </a:t>
            </a:r>
            <a:r>
              <a:rPr lang="en-US" dirty="0" smtClean="0"/>
              <a:t>Residents, </a:t>
            </a:r>
            <a:br>
              <a:rPr lang="en-US" dirty="0" smtClean="0"/>
            </a:br>
            <a:r>
              <a:rPr lang="en-US" dirty="0" smtClean="0"/>
              <a:t>2018-2019 to 2021-2022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30956E-59F5-3C67-155D-B404D3651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19" y="3344562"/>
            <a:ext cx="4114800" cy="2507598"/>
          </a:xfrm>
        </p:spPr>
        <p:txBody>
          <a:bodyPr/>
          <a:lstStyle/>
          <a:p>
            <a:r>
              <a:rPr lang="en-US" dirty="0" smtClean="0"/>
              <a:t>Outer suburban counties and </a:t>
            </a:r>
            <a:r>
              <a:rPr lang="en-US" dirty="0" smtClean="0"/>
              <a:t>rural recreation counties are </a:t>
            </a:r>
            <a:r>
              <a:rPr lang="en-US" dirty="0" smtClean="0"/>
              <a:t>both attracting </a:t>
            </a:r>
            <a:r>
              <a:rPr lang="en-US" dirty="0" smtClean="0"/>
              <a:t>more working adults, many of them </a:t>
            </a:r>
            <a:r>
              <a:rPr lang="en-US" dirty="0" smtClean="0"/>
              <a:t>remote workers, helping boost </a:t>
            </a:r>
            <a:r>
              <a:rPr lang="en-US" dirty="0" smtClean="0"/>
              <a:t>local income levels and regional housing markets.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A1333-2921-91C7-F6FD-39BFD92DA19A}"/>
              </a:ext>
            </a:extLst>
          </p:cNvPr>
          <p:cNvGrpSpPr/>
          <p:nvPr/>
        </p:nvGrpSpPr>
        <p:grpSpPr>
          <a:xfrm>
            <a:off x="5699446" y="5400281"/>
            <a:ext cx="4695419" cy="451879"/>
            <a:chOff x="731520" y="5710047"/>
            <a:chExt cx="4695419" cy="4518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0E3650-8960-CAB2-28D5-3A3CFF5545BF}"/>
                </a:ext>
              </a:extLst>
            </p:cNvPr>
            <p:cNvGrpSpPr/>
            <p:nvPr/>
          </p:nvGrpSpPr>
          <p:grpSpPr>
            <a:xfrm>
              <a:off x="731520" y="5710047"/>
              <a:ext cx="4695419" cy="250068"/>
              <a:chOff x="6932165" y="166869"/>
              <a:chExt cx="4695419" cy="25006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D57BA39-D45E-6BBB-759F-EA857DE5C663}"/>
                  </a:ext>
                </a:extLst>
              </p:cNvPr>
              <p:cNvGrpSpPr/>
              <p:nvPr/>
            </p:nvGrpSpPr>
            <p:grpSpPr>
              <a:xfrm>
                <a:off x="6932165" y="166869"/>
                <a:ext cx="817117" cy="246221"/>
                <a:chOff x="6932165" y="166869"/>
                <a:chExt cx="817117" cy="246221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36B8467-9065-8A25-0E60-4D08935E1045}"/>
                    </a:ext>
                  </a:extLst>
                </p:cNvPr>
                <p:cNvSpPr/>
                <p:nvPr/>
              </p:nvSpPr>
              <p:spPr>
                <a:xfrm>
                  <a:off x="6932165" y="229094"/>
                  <a:ext cx="182880" cy="137160"/>
                </a:xfrm>
                <a:prstGeom prst="rect">
                  <a:avLst/>
                </a:prstGeom>
                <a:solidFill>
                  <a:srgbClr val="FF3B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9B61002-2E17-A091-F596-7045F17D7482}"/>
                    </a:ext>
                  </a:extLst>
                </p:cNvPr>
                <p:cNvSpPr txBox="1"/>
                <p:nvPr/>
              </p:nvSpPr>
              <p:spPr>
                <a:xfrm>
                  <a:off x="7072494" y="166869"/>
                  <a:ext cx="6767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Declined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2B25ED5-547F-AD20-7D87-048799832592}"/>
                  </a:ext>
                </a:extLst>
              </p:cNvPr>
              <p:cNvGrpSpPr/>
              <p:nvPr/>
            </p:nvGrpSpPr>
            <p:grpSpPr>
              <a:xfrm>
                <a:off x="8480386" y="170716"/>
                <a:ext cx="1376986" cy="246221"/>
                <a:chOff x="8512929" y="170716"/>
                <a:chExt cx="1376986" cy="246221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46041D9-69E1-0794-CF8B-63B4672079BF}"/>
                    </a:ext>
                  </a:extLst>
                </p:cNvPr>
                <p:cNvSpPr txBox="1"/>
                <p:nvPr/>
              </p:nvSpPr>
              <p:spPr>
                <a:xfrm>
                  <a:off x="8660091" y="170716"/>
                  <a:ext cx="122982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Increased 0 to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$2K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8C17670-1969-A01C-9FAC-268C18263CBD}"/>
                    </a:ext>
                  </a:extLst>
                </p:cNvPr>
                <p:cNvSpPr/>
                <p:nvPr/>
              </p:nvSpPr>
              <p:spPr>
                <a:xfrm>
                  <a:off x="8512929" y="229094"/>
                  <a:ext cx="182880" cy="137160"/>
                </a:xfrm>
                <a:prstGeom prst="rect">
                  <a:avLst/>
                </a:prstGeom>
                <a:solidFill>
                  <a:srgbClr val="FF9A0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8910E6A-5371-1D32-A0AD-BD1B049016D5}"/>
                  </a:ext>
                </a:extLst>
              </p:cNvPr>
              <p:cNvGrpSpPr/>
              <p:nvPr/>
            </p:nvGrpSpPr>
            <p:grpSpPr>
              <a:xfrm>
                <a:off x="10107930" y="166869"/>
                <a:ext cx="1519654" cy="246221"/>
                <a:chOff x="10107930" y="166869"/>
                <a:chExt cx="1519654" cy="246221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1FBB16C-EFC2-2C0A-0AB0-51647EE45F44}"/>
                    </a:ext>
                  </a:extLst>
                </p:cNvPr>
                <p:cNvSpPr txBox="1"/>
                <p:nvPr/>
              </p:nvSpPr>
              <p:spPr>
                <a:xfrm>
                  <a:off x="10255092" y="166869"/>
                  <a:ext cx="137249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Increased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$2K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to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$4K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1CB74FC-7EA5-5A5C-879C-0A673E8202C9}"/>
                    </a:ext>
                  </a:extLst>
                </p:cNvPr>
                <p:cNvSpPr/>
                <p:nvPr/>
              </p:nvSpPr>
              <p:spPr>
                <a:xfrm>
                  <a:off x="10107930" y="229094"/>
                  <a:ext cx="182880" cy="137160"/>
                </a:xfrm>
                <a:prstGeom prst="rect">
                  <a:avLst/>
                </a:prstGeom>
                <a:solidFill>
                  <a:srgbClr val="FBDE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BAE7E83-5329-358B-27C1-366CDF306DFB}"/>
                </a:ext>
              </a:extLst>
            </p:cNvPr>
            <p:cNvGrpSpPr/>
            <p:nvPr/>
          </p:nvGrpSpPr>
          <p:grpSpPr>
            <a:xfrm>
              <a:off x="731520" y="5915705"/>
              <a:ext cx="4575042" cy="246221"/>
              <a:chOff x="6032018" y="499799"/>
              <a:chExt cx="4575042" cy="24622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ADBD77A-D9F5-DF88-1B8B-1D2DC1E1FF04}"/>
                  </a:ext>
                </a:extLst>
              </p:cNvPr>
              <p:cNvGrpSpPr/>
              <p:nvPr/>
            </p:nvGrpSpPr>
            <p:grpSpPr>
              <a:xfrm>
                <a:off x="6032018" y="499799"/>
                <a:ext cx="1512821" cy="246221"/>
                <a:chOff x="9171928" y="1107868"/>
                <a:chExt cx="1512821" cy="246221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1D6B85-95EE-9A75-5661-765EFC211E10}"/>
                    </a:ext>
                  </a:extLst>
                </p:cNvPr>
                <p:cNvSpPr txBox="1"/>
                <p:nvPr/>
              </p:nvSpPr>
              <p:spPr>
                <a:xfrm>
                  <a:off x="9312257" y="1107868"/>
                  <a:ext cx="137249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Increased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$4K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to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$6K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671C3A8-EA06-BCCB-4752-88C6E625EC5A}"/>
                    </a:ext>
                  </a:extLst>
                </p:cNvPr>
                <p:cNvSpPr/>
                <p:nvPr/>
              </p:nvSpPr>
              <p:spPr>
                <a:xfrm>
                  <a:off x="9171928" y="1159393"/>
                  <a:ext cx="182880" cy="137160"/>
                </a:xfrm>
                <a:prstGeom prst="rect">
                  <a:avLst/>
                </a:prstGeom>
                <a:solidFill>
                  <a:srgbClr val="C3E2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449F11F-674D-D3AA-436D-882B4C30A995}"/>
                  </a:ext>
                </a:extLst>
              </p:cNvPr>
              <p:cNvGrpSpPr/>
              <p:nvPr/>
            </p:nvGrpSpPr>
            <p:grpSpPr>
              <a:xfrm>
                <a:off x="7580432" y="499799"/>
                <a:ext cx="1512821" cy="246221"/>
                <a:chOff x="7624886" y="499799"/>
                <a:chExt cx="1512821" cy="24622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ED84F44-CFF8-EBD2-26E3-06DF7FA4ECEE}"/>
                    </a:ext>
                  </a:extLst>
                </p:cNvPr>
                <p:cNvSpPr txBox="1"/>
                <p:nvPr/>
              </p:nvSpPr>
              <p:spPr>
                <a:xfrm>
                  <a:off x="7765215" y="499799"/>
                  <a:ext cx="137249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Increased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$6K </a:t>
                  </a: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to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$8K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2767264-5C5F-8C22-B829-1A4D686B9E14}"/>
                    </a:ext>
                  </a:extLst>
                </p:cNvPr>
                <p:cNvSpPr/>
                <p:nvPr/>
              </p:nvSpPr>
              <p:spPr>
                <a:xfrm>
                  <a:off x="7624886" y="562024"/>
                  <a:ext cx="182880" cy="137160"/>
                </a:xfrm>
                <a:prstGeom prst="rect">
                  <a:avLst/>
                </a:prstGeom>
                <a:solidFill>
                  <a:srgbClr val="64A9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678FF9C-54F4-7E01-B50D-6C5CA260C72B}"/>
                  </a:ext>
                </a:extLst>
              </p:cNvPr>
              <p:cNvGrpSpPr/>
              <p:nvPr/>
            </p:nvGrpSpPr>
            <p:grpSpPr>
              <a:xfrm>
                <a:off x="9211259" y="499799"/>
                <a:ext cx="1395801" cy="246221"/>
                <a:chOff x="9211259" y="499799"/>
                <a:chExt cx="1395801" cy="246221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E14FC59-4459-A6FE-C2C8-B8CF20DF7CCE}"/>
                    </a:ext>
                  </a:extLst>
                </p:cNvPr>
                <p:cNvSpPr/>
                <p:nvPr/>
              </p:nvSpPr>
              <p:spPr>
                <a:xfrm>
                  <a:off x="9211259" y="558177"/>
                  <a:ext cx="182880" cy="137160"/>
                </a:xfrm>
                <a:prstGeom prst="rect">
                  <a:avLst/>
                </a:prstGeom>
                <a:solidFill>
                  <a:srgbClr val="1473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B373D34-1A32-C4DF-18D4-1ABB132D03BF}"/>
                    </a:ext>
                  </a:extLst>
                </p:cNvPr>
                <p:cNvSpPr txBox="1"/>
                <p:nvPr/>
              </p:nvSpPr>
              <p:spPr>
                <a:xfrm>
                  <a:off x="9351588" y="499799"/>
                  <a:ext cx="125547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Increased over </a:t>
                  </a: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$8K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46" y="323626"/>
            <a:ext cx="6054422" cy="494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311877"/>
              </p:ext>
            </p:extLst>
          </p:nvPr>
        </p:nvGraphicFramePr>
        <p:xfrm>
          <a:off x="719699" y="1645921"/>
          <a:ext cx="7764890" cy="3837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15" y="548640"/>
            <a:ext cx="8517925" cy="548640"/>
          </a:xfrm>
        </p:spPr>
        <p:txBody>
          <a:bodyPr>
            <a:noAutofit/>
          </a:bodyPr>
          <a:lstStyle/>
          <a:p>
            <a:r>
              <a:rPr lang="en-US" sz="3700" dirty="0" smtClean="0"/>
              <a:t>Home construction rose outside the Urban Crescent in 2023, even as construction fell elsewhere</a:t>
            </a:r>
            <a:endParaRPr lang="en-US" sz="37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B627ED-B769-52AC-3C9B-544E21A695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3383" y="889685"/>
            <a:ext cx="2866767" cy="4914501"/>
          </a:xfrm>
        </p:spPr>
        <p:txBody>
          <a:bodyPr/>
          <a:lstStyle/>
          <a:p>
            <a:r>
              <a:rPr lang="en-US" dirty="0" smtClean="0"/>
              <a:t>In 2023, new home construction rose in Virginia rural counties and small metro areas, even as </a:t>
            </a:r>
            <a:r>
              <a:rPr lang="en-US" dirty="0" smtClean="0"/>
              <a:t>rising interest rates lowered construction levels nationally </a:t>
            </a:r>
            <a:r>
              <a:rPr lang="en-US" dirty="0" smtClean="0"/>
              <a:t>and </a:t>
            </a:r>
            <a:r>
              <a:rPr lang="en-US" dirty="0" smtClean="0"/>
              <a:t>statewide.</a:t>
            </a:r>
            <a:endParaRPr lang="en-US" dirty="0" smtClean="0"/>
          </a:p>
          <a:p>
            <a:r>
              <a:rPr lang="en-US" dirty="0" smtClean="0"/>
              <a:t>In 2023, Richmond Metro Area built the second largest number of new homes in its history.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702069-F04D-97DD-C826-839777CBAA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Percent Change in Residential Units Constructed since 2000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3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business creation in Virginia has risen the fastest outside the Urban Crescent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971803-85BE-D685-D448-B4159C83C1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5920" y="1037967"/>
            <a:ext cx="2468880" cy="4766219"/>
          </a:xfrm>
        </p:spPr>
        <p:txBody>
          <a:bodyPr/>
          <a:lstStyle/>
          <a:p>
            <a:r>
              <a:rPr lang="en-US" dirty="0" smtClean="0"/>
              <a:t>With a stronger economy, new business formation has surged across the country. </a:t>
            </a:r>
          </a:p>
          <a:p>
            <a:r>
              <a:rPr lang="en-US" dirty="0" smtClean="0"/>
              <a:t>Rural counties and small metro areas around the U.S. and in Virginia have seen the largest increases in business creation since the pandemic.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0042CE-5755-EB3A-7FA3-2C8E2E4E88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064" y="5446893"/>
            <a:ext cx="8056416" cy="262129"/>
          </a:xfrm>
        </p:spPr>
        <p:txBody>
          <a:bodyPr/>
          <a:lstStyle/>
          <a:p>
            <a:r>
              <a:rPr lang="en-US" sz="2400" dirty="0" smtClean="0"/>
              <a:t>Increase in the number of new businesses formed annually between 2019 and 2023 by region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081727401"/>
              </p:ext>
            </p:extLst>
          </p:nvPr>
        </p:nvGraphicFramePr>
        <p:xfrm>
          <a:off x="356699" y="1476955"/>
          <a:ext cx="7680325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2861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373" y="548640"/>
            <a:ext cx="11174627" cy="548640"/>
          </a:xfrm>
        </p:spPr>
        <p:txBody>
          <a:bodyPr>
            <a:noAutofit/>
          </a:bodyPr>
          <a:lstStyle/>
          <a:p>
            <a:r>
              <a:rPr lang="en-US" sz="3700" dirty="0" smtClean="0"/>
              <a:t>Prior to 2020, Virginia’s age distribution was growing more polarized</a:t>
            </a:r>
            <a:endParaRPr lang="en-US" sz="3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/>
              <a:t>COOPER CENTER |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F2085B6F-5DD0-4AA7-A598-31079D007F56}" type="slidenum">
              <a:rPr lang="en-US" noProof="0" smtClean="0"/>
              <a:pPr lvl="0"/>
              <a:t>18</a:t>
            </a:fld>
            <a:endParaRPr lang="en-US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1BE9C-DC8E-8B88-041F-6FECD019C449}"/>
              </a:ext>
            </a:extLst>
          </p:cNvPr>
          <p:cNvSpPr txBox="1"/>
          <p:nvPr/>
        </p:nvSpPr>
        <p:spPr>
          <a:xfrm>
            <a:off x="1849609" y="1422932"/>
            <a:ext cx="219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Median Age 1980</a:t>
            </a:r>
            <a:endParaRPr lang="en-US" sz="2400" b="1" dirty="0">
              <a:solidFill>
                <a:srgbClr val="232D4B"/>
              </a:solidFill>
              <a:latin typeface="ITCFranklinGothic LT Pro CnMd" panose="020B0606030503020204" pitchFamily="34" charset="0"/>
              <a:ea typeface="+mj-ea"/>
              <a:cs typeface="+mj-cs"/>
              <a:sym typeface="ITC Franklin Gothic Std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051"/>
            <a:ext cx="5895343" cy="33165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600" y="2060051"/>
            <a:ext cx="5895343" cy="331651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61BE9C-DC8E-8B88-041F-6FECD019C449}"/>
              </a:ext>
            </a:extLst>
          </p:cNvPr>
          <p:cNvSpPr txBox="1"/>
          <p:nvPr/>
        </p:nvSpPr>
        <p:spPr>
          <a:xfrm>
            <a:off x="7848758" y="1422932"/>
            <a:ext cx="2413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2D4B"/>
                </a:solidFill>
                <a:latin typeface="ITCFranklinGothic LT Pro CnMd" panose="020B0606030503020204" pitchFamily="34" charset="0"/>
                <a:sym typeface="ITC Franklin Gothic Std Book"/>
              </a:rPr>
              <a:t>Median Age </a:t>
            </a:r>
            <a:r>
              <a:rPr lang="en-US" sz="2400" b="1" dirty="0" smtClean="0">
                <a:solidFill>
                  <a:srgbClr val="232D4B"/>
                </a:solidFill>
                <a:latin typeface="ITCFranklinGothic LT Pro CnMd" panose="020B0606030503020204" pitchFamily="34" charset="0"/>
                <a:sym typeface="ITC Franklin Gothic Std Book"/>
              </a:rPr>
              <a:t>2019</a:t>
            </a:r>
            <a:endParaRPr lang="en-US" sz="2400" b="1" dirty="0">
              <a:solidFill>
                <a:srgbClr val="232D4B"/>
              </a:solidFill>
              <a:latin typeface="ITCFranklinGothic LT Pro CnMd" panose="020B0606030503020204" pitchFamily="34" charset="0"/>
              <a:sym typeface="ITC Franklin Gothic Std Book"/>
            </a:endParaRPr>
          </a:p>
          <a:p>
            <a:endParaRPr lang="en-US" sz="2400" b="1" dirty="0">
              <a:solidFill>
                <a:srgbClr val="232D4B"/>
              </a:solidFill>
              <a:latin typeface="ITCFranklinGothic LT Pro CnMd" panose="020B0606030503020204" pitchFamily="34" charset="0"/>
              <a:ea typeface="+mj-ea"/>
              <a:cs typeface="+mj-cs"/>
              <a:sym typeface="ITC Franklin Gothic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82942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616" y="548640"/>
            <a:ext cx="11703946" cy="548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migration trends are transforming </a:t>
            </a:r>
            <a:r>
              <a:rPr lang="en-US" dirty="0" smtClean="0"/>
              <a:t>Virginia’s communities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/>
              <a:t>COOPER CENTER |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F2085B6F-5DD0-4AA7-A598-31079D007F56}" type="slidenum">
              <a:rPr lang="en-US" noProof="0" smtClean="0"/>
              <a:pPr lvl="0"/>
              <a:t>19</a:t>
            </a:fld>
            <a:endParaRPr lang="en-US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1BE9C-DC8E-8B88-041F-6FECD019C449}"/>
              </a:ext>
            </a:extLst>
          </p:cNvPr>
          <p:cNvSpPr txBox="1"/>
          <p:nvPr/>
        </p:nvSpPr>
        <p:spPr>
          <a:xfrm>
            <a:off x="234462" y="1422932"/>
            <a:ext cx="5478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Percent Change between 2010 and 2013, Age </a:t>
            </a:r>
            <a:r>
              <a:rPr lang="en-US" sz="2000" b="1" dirty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25 to </a:t>
            </a:r>
            <a:r>
              <a:rPr lang="en-US" sz="2000" b="1" dirty="0" smtClean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44 </a:t>
            </a:r>
            <a:endParaRPr lang="en-US" sz="2000" b="1" dirty="0">
              <a:solidFill>
                <a:srgbClr val="232D4B"/>
              </a:solidFill>
              <a:latin typeface="ITCFranklinGothic LT Pro CnMd" panose="020B0606030503020204" pitchFamily="34" charset="0"/>
              <a:ea typeface="+mj-ea"/>
              <a:cs typeface="+mj-cs"/>
              <a:sym typeface="ITC Franklin Gothic Std Book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A1333-2921-91C7-F6FD-39BFD92DA19A}"/>
              </a:ext>
            </a:extLst>
          </p:cNvPr>
          <p:cNvGrpSpPr/>
          <p:nvPr/>
        </p:nvGrpSpPr>
        <p:grpSpPr>
          <a:xfrm>
            <a:off x="3094892" y="5627338"/>
            <a:ext cx="5338995" cy="539000"/>
            <a:chOff x="731520" y="5710047"/>
            <a:chExt cx="4418215" cy="4108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0E3650-8960-CAB2-28D5-3A3CFF5545BF}"/>
                </a:ext>
              </a:extLst>
            </p:cNvPr>
            <p:cNvGrpSpPr/>
            <p:nvPr/>
          </p:nvGrpSpPr>
          <p:grpSpPr>
            <a:xfrm>
              <a:off x="731520" y="5710047"/>
              <a:ext cx="4400346" cy="246221"/>
              <a:chOff x="6932165" y="166869"/>
              <a:chExt cx="4400346" cy="24622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D57BA39-D45E-6BBB-759F-EA857DE5C663}"/>
                  </a:ext>
                </a:extLst>
              </p:cNvPr>
              <p:cNvGrpSpPr/>
              <p:nvPr/>
            </p:nvGrpSpPr>
            <p:grpSpPr>
              <a:xfrm>
                <a:off x="6932165" y="166869"/>
                <a:ext cx="1666709" cy="246221"/>
                <a:chOff x="6932165" y="166869"/>
                <a:chExt cx="1666709" cy="246221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36B8467-9065-8A25-0E60-4D08935E1045}"/>
                    </a:ext>
                  </a:extLst>
                </p:cNvPr>
                <p:cNvSpPr/>
                <p:nvPr/>
              </p:nvSpPr>
              <p:spPr>
                <a:xfrm>
                  <a:off x="6932165" y="229094"/>
                  <a:ext cx="182880" cy="137160"/>
                </a:xfrm>
                <a:prstGeom prst="rect">
                  <a:avLst/>
                </a:prstGeom>
                <a:solidFill>
                  <a:srgbClr val="FF3B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9B61002-2E17-A091-F596-7045F17D7482}"/>
                    </a:ext>
                  </a:extLst>
                </p:cNvPr>
                <p:cNvSpPr txBox="1"/>
                <p:nvPr/>
              </p:nvSpPr>
              <p:spPr>
                <a:xfrm>
                  <a:off x="7072494" y="166869"/>
                  <a:ext cx="152638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Declined over 2 Percent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2B25ED5-547F-AD20-7D87-048799832592}"/>
                  </a:ext>
                </a:extLst>
              </p:cNvPr>
              <p:cNvGrpSpPr/>
              <p:nvPr/>
            </p:nvGrpSpPr>
            <p:grpSpPr>
              <a:xfrm>
                <a:off x="8480386" y="170716"/>
                <a:ext cx="1389073" cy="205163"/>
                <a:chOff x="8512929" y="170716"/>
                <a:chExt cx="1389073" cy="205163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46041D9-69E1-0794-CF8B-63B4672079BF}"/>
                    </a:ext>
                  </a:extLst>
                </p:cNvPr>
                <p:cNvSpPr txBox="1"/>
                <p:nvPr/>
              </p:nvSpPr>
              <p:spPr>
                <a:xfrm>
                  <a:off x="8660091" y="170716"/>
                  <a:ext cx="1241911" cy="2051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Declined 0 to 2 Percent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8C17670-1969-A01C-9FAC-268C18263CBD}"/>
                    </a:ext>
                  </a:extLst>
                </p:cNvPr>
                <p:cNvSpPr/>
                <p:nvPr/>
              </p:nvSpPr>
              <p:spPr>
                <a:xfrm>
                  <a:off x="8512929" y="229094"/>
                  <a:ext cx="182880" cy="137160"/>
                </a:xfrm>
                <a:prstGeom prst="rect">
                  <a:avLst/>
                </a:prstGeom>
                <a:solidFill>
                  <a:srgbClr val="FF9A0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8910E6A-5371-1D32-A0AD-BD1B049016D5}"/>
                  </a:ext>
                </a:extLst>
              </p:cNvPr>
              <p:cNvGrpSpPr/>
              <p:nvPr/>
            </p:nvGrpSpPr>
            <p:grpSpPr>
              <a:xfrm>
                <a:off x="10107930" y="166869"/>
                <a:ext cx="1224581" cy="205163"/>
                <a:chOff x="10107930" y="166869"/>
                <a:chExt cx="1224581" cy="205163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1FBB16C-EFC2-2C0A-0AB0-51647EE45F44}"/>
                    </a:ext>
                  </a:extLst>
                </p:cNvPr>
                <p:cNvSpPr txBox="1"/>
                <p:nvPr/>
              </p:nvSpPr>
              <p:spPr>
                <a:xfrm>
                  <a:off x="10255092" y="166869"/>
                  <a:ext cx="1077419" cy="2051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Grew 0 to 2 Percent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1CB74FC-7EA5-5A5C-879C-0A673E8202C9}"/>
                    </a:ext>
                  </a:extLst>
                </p:cNvPr>
                <p:cNvSpPr/>
                <p:nvPr/>
              </p:nvSpPr>
              <p:spPr>
                <a:xfrm>
                  <a:off x="10107930" y="229094"/>
                  <a:ext cx="182880" cy="137160"/>
                </a:xfrm>
                <a:prstGeom prst="rect">
                  <a:avLst/>
                </a:prstGeom>
                <a:solidFill>
                  <a:srgbClr val="FBDE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AE7E83-5329-358B-27C1-366CDF306DFB}"/>
                </a:ext>
              </a:extLst>
            </p:cNvPr>
            <p:cNvGrpSpPr/>
            <p:nvPr/>
          </p:nvGrpSpPr>
          <p:grpSpPr>
            <a:xfrm>
              <a:off x="731520" y="5915705"/>
              <a:ext cx="4418215" cy="205163"/>
              <a:chOff x="6032018" y="499799"/>
              <a:chExt cx="4418215" cy="20516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ADBD77A-D9F5-DF88-1B8B-1D2DC1E1FF04}"/>
                  </a:ext>
                </a:extLst>
              </p:cNvPr>
              <p:cNvGrpSpPr/>
              <p:nvPr/>
            </p:nvGrpSpPr>
            <p:grpSpPr>
              <a:xfrm>
                <a:off x="6032018" y="499799"/>
                <a:ext cx="1217748" cy="205163"/>
                <a:chOff x="9171928" y="1107868"/>
                <a:chExt cx="1217748" cy="205163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1D6B85-95EE-9A75-5661-765EFC211E10}"/>
                    </a:ext>
                  </a:extLst>
                </p:cNvPr>
                <p:cNvSpPr txBox="1"/>
                <p:nvPr/>
              </p:nvSpPr>
              <p:spPr>
                <a:xfrm>
                  <a:off x="9312257" y="1107868"/>
                  <a:ext cx="1077419" cy="2051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Grew 2 to 4 Percent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671C3A8-EA06-BCCB-4752-88C6E625EC5A}"/>
                    </a:ext>
                  </a:extLst>
                </p:cNvPr>
                <p:cNvSpPr/>
                <p:nvPr/>
              </p:nvSpPr>
              <p:spPr>
                <a:xfrm>
                  <a:off x="9171928" y="1159393"/>
                  <a:ext cx="182880" cy="137160"/>
                </a:xfrm>
                <a:prstGeom prst="rect">
                  <a:avLst/>
                </a:prstGeom>
                <a:solidFill>
                  <a:srgbClr val="C3E2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449F11F-674D-D3AA-436D-882B4C30A995}"/>
                  </a:ext>
                </a:extLst>
              </p:cNvPr>
              <p:cNvGrpSpPr/>
              <p:nvPr/>
            </p:nvGrpSpPr>
            <p:grpSpPr>
              <a:xfrm>
                <a:off x="7580432" y="499799"/>
                <a:ext cx="1217748" cy="205163"/>
                <a:chOff x="7624886" y="499799"/>
                <a:chExt cx="1217748" cy="205163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D84F44-CFF8-EBD2-26E3-06DF7FA4ECEE}"/>
                    </a:ext>
                  </a:extLst>
                </p:cNvPr>
                <p:cNvSpPr txBox="1"/>
                <p:nvPr/>
              </p:nvSpPr>
              <p:spPr>
                <a:xfrm>
                  <a:off x="7765215" y="499799"/>
                  <a:ext cx="1077419" cy="2051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Grew 4 to</a:t>
                  </a:r>
                  <a:r>
                    <a:rPr kumimoji="0" lang="en-US" sz="10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 6 Percent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2767264-5C5F-8C22-B829-1A4D686B9E14}"/>
                    </a:ext>
                  </a:extLst>
                </p:cNvPr>
                <p:cNvSpPr/>
                <p:nvPr/>
              </p:nvSpPr>
              <p:spPr>
                <a:xfrm>
                  <a:off x="7624886" y="562024"/>
                  <a:ext cx="182880" cy="137160"/>
                </a:xfrm>
                <a:prstGeom prst="rect">
                  <a:avLst/>
                </a:prstGeom>
                <a:solidFill>
                  <a:srgbClr val="64A9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678FF9C-54F4-7E01-B50D-6C5CA260C72B}"/>
                  </a:ext>
                </a:extLst>
              </p:cNvPr>
              <p:cNvGrpSpPr/>
              <p:nvPr/>
            </p:nvGrpSpPr>
            <p:grpSpPr>
              <a:xfrm>
                <a:off x="9211259" y="499799"/>
                <a:ext cx="1238974" cy="205163"/>
                <a:chOff x="9211259" y="499799"/>
                <a:chExt cx="1238974" cy="205163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14FC59-4459-A6FE-C2C8-B8CF20DF7CCE}"/>
                    </a:ext>
                  </a:extLst>
                </p:cNvPr>
                <p:cNvSpPr/>
                <p:nvPr/>
              </p:nvSpPr>
              <p:spPr>
                <a:xfrm>
                  <a:off x="9211259" y="558177"/>
                  <a:ext cx="182880" cy="137160"/>
                </a:xfrm>
                <a:prstGeom prst="rect">
                  <a:avLst/>
                </a:prstGeom>
                <a:solidFill>
                  <a:srgbClr val="1473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B373D34-1A32-C4DF-18D4-1ABB132D03BF}"/>
                    </a:ext>
                  </a:extLst>
                </p:cNvPr>
                <p:cNvSpPr txBox="1"/>
                <p:nvPr/>
              </p:nvSpPr>
              <p:spPr>
                <a:xfrm>
                  <a:off x="9351588" y="499799"/>
                  <a:ext cx="1098645" cy="2051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Grew over 6 Percent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C61BE9C-DC8E-8B88-041F-6FECD019C449}"/>
              </a:ext>
            </a:extLst>
          </p:cNvPr>
          <p:cNvSpPr txBox="1"/>
          <p:nvPr/>
        </p:nvSpPr>
        <p:spPr>
          <a:xfrm>
            <a:off x="6315979" y="1419542"/>
            <a:ext cx="5478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Percent Change between 2020 and 2023, Age </a:t>
            </a:r>
            <a:r>
              <a:rPr lang="en-US" sz="2000" b="1" dirty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25 to </a:t>
            </a:r>
            <a:r>
              <a:rPr lang="en-US" sz="2000" b="1" dirty="0" smtClean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44 </a:t>
            </a:r>
            <a:endParaRPr lang="en-US" sz="2000" b="1" dirty="0">
              <a:solidFill>
                <a:srgbClr val="232D4B"/>
              </a:solidFill>
              <a:latin typeface="ITCFranklinGothic LT Pro CnMd" panose="020B0606030503020204" pitchFamily="34" charset="0"/>
              <a:ea typeface="+mj-ea"/>
              <a:cs typeface="+mj-cs"/>
              <a:sym typeface="ITC Franklin Gothic Std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100" y="1789783"/>
            <a:ext cx="4642339" cy="3837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30" y="1813464"/>
            <a:ext cx="4556845" cy="38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0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Virginia’s population growth is rebounding from pandemic lows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21F486-F064-C53C-1BCA-DC978F627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number of deaths in Virginia has fallen since 2021. </a:t>
            </a:r>
            <a:endParaRPr lang="en-US" dirty="0" smtClean="0"/>
          </a:p>
          <a:p>
            <a:r>
              <a:rPr lang="en-US" dirty="0" smtClean="0"/>
              <a:t>Births </a:t>
            </a:r>
            <a:r>
              <a:rPr lang="en-US" dirty="0"/>
              <a:t>in Virginia have continued to decline since the pandemic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Immigration to Virginia and the U.S. has risen in recent years. </a:t>
            </a:r>
          </a:p>
          <a:p>
            <a:r>
              <a:rPr lang="en-US" dirty="0" smtClean="0"/>
              <a:t>Migration </a:t>
            </a:r>
            <a:r>
              <a:rPr lang="en-US" dirty="0"/>
              <a:t>out of Virginia lessened in 2023, though it remains higher than before the pandemic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E0D469-0B68-2D10-7085-F221E1009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Virginia annual population change from July </a:t>
            </a:r>
            <a:r>
              <a:rPr lang="en-US" dirty="0"/>
              <a:t>1 of the previous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576670"/>
              </p:ext>
            </p:extLst>
          </p:nvPr>
        </p:nvGraphicFramePr>
        <p:xfrm>
          <a:off x="336451" y="1399441"/>
          <a:ext cx="7009179" cy="4243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737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4253-50C9-BDB4-FB7A-0A12E464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Examining the Shift in Virginia's Population Trends Since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3E113-A991-EF0B-EDA8-7F73670C7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July 15,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1D9D0-1F3A-A9E3-CF23-9AFAEE9B3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Hamilton </a:t>
            </a:r>
            <a:r>
              <a:rPr lang="en-US" dirty="0" smtClean="0"/>
              <a:t>Lombard, University of Virginia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94994-EFE8-269C-A110-CFC488246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hamilton.lombard@virginia.edu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F6D043-E83D-17C7-DD17-B213AB1AD2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Virginia Housing Commission</a:t>
            </a:r>
          </a:p>
        </p:txBody>
      </p:sp>
    </p:spTree>
    <p:extLst>
      <p:ext uri="{BB962C8B-B14F-4D97-AF65-F5344CB8AC3E}">
        <p14:creationId xmlns:p14="http://schemas.microsoft.com/office/powerpoint/2010/main" val="263891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since 2020 remains concentrated in Virginia’s largest metro areas.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44988-4048-08CD-5833-6417029F2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5920" y="867507"/>
            <a:ext cx="2468880" cy="4935951"/>
          </a:xfrm>
        </p:spPr>
        <p:txBody>
          <a:bodyPr/>
          <a:lstStyle/>
          <a:p>
            <a:r>
              <a:rPr lang="en-US" dirty="0" smtClean="0"/>
              <a:t>Population growth since 2020 has been strongest on the edges of the Urban Crescent.</a:t>
            </a:r>
          </a:p>
          <a:p>
            <a:r>
              <a:rPr lang="en-US" dirty="0" smtClean="0"/>
              <a:t>Many rural counties also continued to lose population in 2023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Both </a:t>
            </a:r>
            <a:r>
              <a:rPr lang="en-US" dirty="0"/>
              <a:t>Fairfax County and Virginia Beach continued to lose population in 2023.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COOPER CENTER | PUBLIC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5DCAA-7759-42C4-B1BA-E05CDC79ABD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1F1E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A72BF0-7711-7ECA-13EA-D4478907D6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7" b="7557"/>
          <a:stretch/>
        </p:blipFill>
        <p:spPr>
          <a:xfrm>
            <a:off x="620560" y="1828800"/>
            <a:ext cx="7808782" cy="34521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9132" y="2231343"/>
            <a:ext cx="2202619" cy="1541192"/>
            <a:chOff x="200976" y="3877318"/>
            <a:chExt cx="2441974" cy="1767506"/>
          </a:xfrm>
        </p:grpSpPr>
        <p:sp>
          <p:nvSpPr>
            <p:cNvPr id="8" name="Rectangle 7"/>
            <p:cNvSpPr/>
            <p:nvPr/>
          </p:nvSpPr>
          <p:spPr>
            <a:xfrm>
              <a:off x="200976" y="3943208"/>
              <a:ext cx="497291" cy="240240"/>
            </a:xfrm>
            <a:prstGeom prst="rect">
              <a:avLst/>
            </a:prstGeom>
            <a:solidFill>
              <a:srgbClr val="A50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8268" y="3877318"/>
              <a:ext cx="1739096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over 2%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8268" y="4230952"/>
              <a:ext cx="1903949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0% to 2%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268" y="4584586"/>
              <a:ext cx="158320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0% to 2%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268" y="4938218"/>
              <a:ext cx="158320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2% to 4%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8268" y="5291852"/>
              <a:ext cx="1944682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 more than 4%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976" y="4286518"/>
              <a:ext cx="497291" cy="240240"/>
            </a:xfrm>
            <a:prstGeom prst="rect">
              <a:avLst/>
            </a:prstGeom>
            <a:solidFill>
              <a:srgbClr val="F88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0976" y="4653999"/>
              <a:ext cx="497291" cy="240240"/>
            </a:xfrm>
            <a:prstGeom prst="rect">
              <a:avLst/>
            </a:prstGeom>
            <a:solidFill>
              <a:srgbClr val="FFF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0976" y="4997310"/>
              <a:ext cx="497291" cy="240240"/>
            </a:xfrm>
            <a:prstGeom prst="rect">
              <a:avLst/>
            </a:prstGeom>
            <a:solidFill>
              <a:srgbClr val="90C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0976" y="5340619"/>
              <a:ext cx="497291" cy="240240"/>
            </a:xfrm>
            <a:prstGeom prst="rect">
              <a:avLst/>
            </a:prstGeom>
            <a:solidFill>
              <a:srgbClr val="313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13548" y="5589847"/>
            <a:ext cx="322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000" spc="-50" dirty="0">
                <a:solidFill>
                  <a:srgbClr val="232D4B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rPr>
              <a:t>Population Change: 2020 to 2023</a:t>
            </a:r>
          </a:p>
        </p:txBody>
      </p:sp>
    </p:spTree>
    <p:extLst>
      <p:ext uri="{BB962C8B-B14F-4D97-AF65-F5344CB8AC3E}">
        <p14:creationId xmlns:p14="http://schemas.microsoft.com/office/powerpoint/2010/main" val="303886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map of the state of virginia&#10;&#10;Description automatically generated">
            <a:extLst>
              <a:ext uri="{FF2B5EF4-FFF2-40B4-BE49-F238E27FC236}">
                <a16:creationId xmlns:a16="http://schemas.microsoft.com/office/drawing/2014/main" id="{3CA9BD9A-A0A7-73BF-4AE8-B78A4F669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b="12737"/>
          <a:stretch/>
        </p:blipFill>
        <p:spPr>
          <a:xfrm>
            <a:off x="620560" y="1793868"/>
            <a:ext cx="7808782" cy="352357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During the 2010s, the Urban Crescent contributed to 90 percent of Virginia’s growth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44988-4048-08CD-5833-6417029F2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5920" y="1180123"/>
            <a:ext cx="2468880" cy="4623336"/>
          </a:xfrm>
        </p:spPr>
        <p:txBody>
          <a:bodyPr/>
          <a:lstStyle/>
          <a:p>
            <a:r>
              <a:rPr lang="en-US" dirty="0" smtClean="0"/>
              <a:t>Northern Virginia accounted for three-fifths of Virginia’s growth during the 2010s. </a:t>
            </a:r>
          </a:p>
          <a:p>
            <a:r>
              <a:rPr lang="en-US" dirty="0" smtClean="0"/>
              <a:t>The large majority of rural counties lost population during the last decade.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COOPER CENTER | PUBLIC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5DCAA-7759-42C4-B1BA-E05CDC79ABD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1F1E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49132" y="2231343"/>
            <a:ext cx="2202619" cy="1541192"/>
            <a:chOff x="200976" y="3877318"/>
            <a:chExt cx="2441974" cy="1767506"/>
          </a:xfrm>
        </p:grpSpPr>
        <p:sp>
          <p:nvSpPr>
            <p:cNvPr id="8" name="Rectangle 7"/>
            <p:cNvSpPr/>
            <p:nvPr/>
          </p:nvSpPr>
          <p:spPr>
            <a:xfrm>
              <a:off x="200976" y="3943208"/>
              <a:ext cx="497291" cy="240240"/>
            </a:xfrm>
            <a:prstGeom prst="rect">
              <a:avLst/>
            </a:prstGeom>
            <a:solidFill>
              <a:srgbClr val="A50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8268" y="3877318"/>
              <a:ext cx="1739096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over 2%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8268" y="4230952"/>
              <a:ext cx="1903949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0% to 2%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268" y="4584586"/>
              <a:ext cx="158320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0% to 2%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268" y="4938218"/>
              <a:ext cx="158320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2% to 4%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8268" y="5291852"/>
              <a:ext cx="1944682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 more than 4%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976" y="4286518"/>
              <a:ext cx="497291" cy="240240"/>
            </a:xfrm>
            <a:prstGeom prst="rect">
              <a:avLst/>
            </a:prstGeom>
            <a:solidFill>
              <a:srgbClr val="F88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0976" y="4653999"/>
              <a:ext cx="497291" cy="240240"/>
            </a:xfrm>
            <a:prstGeom prst="rect">
              <a:avLst/>
            </a:prstGeom>
            <a:solidFill>
              <a:srgbClr val="FFF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0976" y="4997310"/>
              <a:ext cx="497291" cy="240240"/>
            </a:xfrm>
            <a:prstGeom prst="rect">
              <a:avLst/>
            </a:prstGeom>
            <a:solidFill>
              <a:srgbClr val="90C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0976" y="5340619"/>
              <a:ext cx="497291" cy="240240"/>
            </a:xfrm>
            <a:prstGeom prst="rect">
              <a:avLst/>
            </a:prstGeom>
            <a:solidFill>
              <a:srgbClr val="313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64094" y="5589847"/>
            <a:ext cx="3921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000" spc="-50" dirty="0">
                <a:solidFill>
                  <a:srgbClr val="232D4B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rPr>
              <a:t>Population Change: 2010s, 3 Year Average</a:t>
            </a:r>
          </a:p>
        </p:txBody>
      </p:sp>
    </p:spTree>
    <p:extLst>
      <p:ext uri="{BB962C8B-B14F-4D97-AF65-F5344CB8AC3E}">
        <p14:creationId xmlns:p14="http://schemas.microsoft.com/office/powerpoint/2010/main" val="2124213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virginia state&#10;&#10;Description automatically generated">
            <a:extLst>
              <a:ext uri="{FF2B5EF4-FFF2-40B4-BE49-F238E27FC236}">
                <a16:creationId xmlns:a16="http://schemas.microsoft.com/office/drawing/2014/main" id="{CBD220CA-85AF-BE39-A07C-AA4CEA09F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b="9907"/>
          <a:stretch/>
        </p:blipFill>
        <p:spPr>
          <a:xfrm>
            <a:off x="620560" y="1793868"/>
            <a:ext cx="7811470" cy="336375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81354" y="548640"/>
            <a:ext cx="8131126" cy="54864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High death rates are masking a significant shift in Virginia’s migration trends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44988-4048-08CD-5833-6417029F2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5920" y="156308"/>
            <a:ext cx="2468880" cy="56471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Since 2020, the number of rural Virginia counties attracting new residents has reached its highest level in 50 years. </a:t>
            </a:r>
          </a:p>
          <a:p>
            <a:r>
              <a:rPr lang="en-US" dirty="0" smtClean="0"/>
              <a:t>The Richmond Metro Area is attracting new residents at the highest rate in its history. </a:t>
            </a:r>
          </a:p>
          <a:p>
            <a:r>
              <a:rPr lang="en-US" dirty="0" smtClean="0"/>
              <a:t>Both Hampton Roads and Northern Virginia continued to experience outmigration in 2023.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COOPER CENTER | PUBLIC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5DCAA-7759-42C4-B1BA-E05CDC79ABD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1F1E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49132" y="2231343"/>
            <a:ext cx="2202619" cy="1541192"/>
            <a:chOff x="200976" y="3877318"/>
            <a:chExt cx="2441974" cy="1767506"/>
          </a:xfrm>
        </p:grpSpPr>
        <p:sp>
          <p:nvSpPr>
            <p:cNvPr id="8" name="Rectangle 7"/>
            <p:cNvSpPr/>
            <p:nvPr/>
          </p:nvSpPr>
          <p:spPr>
            <a:xfrm>
              <a:off x="200976" y="3943208"/>
              <a:ext cx="497291" cy="240240"/>
            </a:xfrm>
            <a:prstGeom prst="rect">
              <a:avLst/>
            </a:prstGeom>
            <a:solidFill>
              <a:srgbClr val="A50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8268" y="3877318"/>
              <a:ext cx="1739096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over 2%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8268" y="4230952"/>
              <a:ext cx="1903949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0% to 2%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268" y="4584586"/>
              <a:ext cx="158320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0% to 2%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268" y="4938218"/>
              <a:ext cx="158320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2% to 4%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8268" y="5291852"/>
              <a:ext cx="1944682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 more than 4%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976" y="4286518"/>
              <a:ext cx="497291" cy="240240"/>
            </a:xfrm>
            <a:prstGeom prst="rect">
              <a:avLst/>
            </a:prstGeom>
            <a:solidFill>
              <a:srgbClr val="F88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0976" y="4653999"/>
              <a:ext cx="497291" cy="240240"/>
            </a:xfrm>
            <a:prstGeom prst="rect">
              <a:avLst/>
            </a:prstGeom>
            <a:solidFill>
              <a:srgbClr val="FFF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0976" y="4997310"/>
              <a:ext cx="497291" cy="240240"/>
            </a:xfrm>
            <a:prstGeom prst="rect">
              <a:avLst/>
            </a:prstGeom>
            <a:solidFill>
              <a:srgbClr val="90C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0976" y="5340619"/>
              <a:ext cx="497291" cy="240240"/>
            </a:xfrm>
            <a:prstGeom prst="rect">
              <a:avLst/>
            </a:prstGeom>
            <a:solidFill>
              <a:srgbClr val="313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240926" y="5589524"/>
            <a:ext cx="457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000" spc="-50" dirty="0">
                <a:solidFill>
                  <a:srgbClr val="232D4B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rPr>
              <a:t>Population Change from Migration, 2020 to 2023</a:t>
            </a:r>
          </a:p>
        </p:txBody>
      </p:sp>
    </p:spTree>
    <p:extLst>
      <p:ext uri="{BB962C8B-B14F-4D97-AF65-F5344CB8AC3E}">
        <p14:creationId xmlns:p14="http://schemas.microsoft.com/office/powerpoint/2010/main" val="260288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361981"/>
              </p:ext>
            </p:extLst>
          </p:nvPr>
        </p:nvGraphicFramePr>
        <p:xfrm>
          <a:off x="685814" y="1476775"/>
          <a:ext cx="7680959" cy="4112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pandemic accelerated pre-existing migration trends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E0D469-0B68-2D10-7085-F221E1009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 housing prices and a strong economy in other parts of the country were already causing more people to leave Northern Virginia before the pandemic. </a:t>
            </a:r>
          </a:p>
          <a:p>
            <a:r>
              <a:rPr lang="en-US" dirty="0" smtClean="0"/>
              <a:t>In the late 2010s, the same factors were increasing migration into the Richmond MSA and most of Virginia’s rural counties and small metro areas.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53123" y="5803459"/>
            <a:ext cx="254633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spc="-50" dirty="0">
                <a:solidFill>
                  <a:srgbClr val="232D4B"/>
                </a:solidFill>
                <a:latin typeface="ITC Franklin Gothic Std Bk Cd" panose="020B0506030503020204" pitchFamily="34" charset="0"/>
                <a:cs typeface="Segoe UI" panose="020B0502040204020203" pitchFamily="34" charset="0"/>
              </a:rPr>
              <a:t>Net Migration by Region in Virginia</a:t>
            </a:r>
          </a:p>
        </p:txBody>
      </p:sp>
    </p:spTree>
    <p:extLst>
      <p:ext uri="{BB962C8B-B14F-4D97-AF65-F5344CB8AC3E}">
        <p14:creationId xmlns:p14="http://schemas.microsoft.com/office/powerpoint/2010/main" val="336272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72348" y="0"/>
            <a:ext cx="6719652" cy="6198544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4114800" cy="16179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rest of the country is experiencing similar demographic trends as Virginia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30956E-59F5-3C67-155D-B404D3651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Most of the country’s largest metro areas have experienced out-migration since 2020.</a:t>
            </a:r>
          </a:p>
          <a:p>
            <a:r>
              <a:rPr lang="en-US" dirty="0" smtClean="0"/>
              <a:t>Many smaller metro areas and rural counties have seen in-migration rise since 2020.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CCF2A8C2-8539-F017-CEC6-5D15B6655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5" r="1"/>
          <a:stretch/>
        </p:blipFill>
        <p:spPr>
          <a:xfrm>
            <a:off x="5400431" y="7370"/>
            <a:ext cx="5880262" cy="61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D263B716-7BB9-B07E-9577-504EF3948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t="18657" r="3733" b="15366"/>
          <a:stretch/>
        </p:blipFill>
        <p:spPr>
          <a:xfrm>
            <a:off x="731520" y="1826567"/>
            <a:ext cx="7685683" cy="4158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9DB464-930A-D8AB-1BA6-AF714D39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 smtClean="0"/>
              <a:t>Significant regional differences in home prices are helping fuel current migration trends</a:t>
            </a:r>
            <a:endParaRPr lang="en-US" sz="37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0042CE-5755-EB3A-7FA3-2C8E2E4E88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5920" y="1097280"/>
            <a:ext cx="2468880" cy="4706178"/>
          </a:xfrm>
        </p:spPr>
        <p:txBody>
          <a:bodyPr/>
          <a:lstStyle/>
          <a:p>
            <a:r>
              <a:rPr lang="en-US" dirty="0" smtClean="0"/>
              <a:t>The difference in housing prices between Northern Virginia and the rest of Virginia is high by historic standards. </a:t>
            </a:r>
          </a:p>
          <a:p>
            <a:r>
              <a:rPr lang="en-US" dirty="0" smtClean="0"/>
              <a:t>Home values and rent in Northern Virginia counties are among the highest in the country, outside California.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9845E-E241-091B-5BD7-941FD7D0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4FCA-1931-E85E-CF68-351FB413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30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In 2023, there were few signs of a return to pre-pandemic migration trends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COOPER CENTER | PUBLIC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5DCAA-7759-42C4-B1BA-E05CDC79ABD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1F1E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1F1E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F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4160"/>
              </p:ext>
            </p:extLst>
          </p:nvPr>
        </p:nvGraphicFramePr>
        <p:xfrm>
          <a:off x="597956" y="2324527"/>
          <a:ext cx="5029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F00-000005000000}"/>
              </a:ext>
            </a:extLst>
          </p:cNvPr>
          <p:cNvGraphicFramePr>
            <a:graphicFrameLocks/>
          </p:cNvGraphicFramePr>
          <p:nvPr/>
        </p:nvGraphicFramePr>
        <p:xfrm>
          <a:off x="5866801" y="2324527"/>
          <a:ext cx="5029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BE5BE8A-AC56-D11F-6DD2-9BAA87182591}"/>
              </a:ext>
            </a:extLst>
          </p:cNvPr>
          <p:cNvSpPr txBox="1"/>
          <p:nvPr/>
        </p:nvSpPr>
        <p:spPr>
          <a:xfrm>
            <a:off x="1042313" y="1478898"/>
            <a:ext cx="4140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2D4B"/>
                </a:solidFill>
                <a:effectLst/>
                <a:uLnTx/>
                <a:uFillTx/>
                <a:latin typeface="ITCFranklinGothic LT Pro CnMd" panose="020B0606030503020204" pitchFamily="34" charset="0"/>
                <a:ea typeface="+mn-ea"/>
                <a:cs typeface="+mn-cs"/>
                <a:sym typeface="ITC Franklin Gothic Std Book"/>
              </a:rPr>
              <a:t>Annual Domestic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232D4B"/>
                </a:solidFill>
                <a:effectLst/>
                <a:uLnTx/>
                <a:uFillTx/>
                <a:latin typeface="ITCFranklinGothic LT Pro CnMd" panose="020B0606030503020204" pitchFamily="34" charset="0"/>
                <a:ea typeface="+mn-ea"/>
                <a:cs typeface="+mn-cs"/>
                <a:sym typeface="ITC Franklin Gothic Std Book"/>
              </a:rPr>
              <a:t> Migration for U.S. 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2D4B"/>
                </a:solidFill>
                <a:effectLst/>
                <a:uLnTx/>
                <a:uFillTx/>
                <a:latin typeface="ITCFranklinGothic LT Pro CnMd" panose="020B0606030503020204" pitchFamily="34" charset="0"/>
                <a:ea typeface="+mn-ea"/>
                <a:cs typeface="+mn-cs"/>
                <a:sym typeface="ITC Franklin Gothic Std Book"/>
              </a:rPr>
              <a:t>ounties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D4B"/>
                </a:solidFill>
                <a:effectLst/>
                <a:uLnTx/>
                <a:uFillTx/>
                <a:latin typeface="ITCFranklinGothic LT Pro CnMd" panose="020B0606030503020204" pitchFamily="34" charset="0"/>
                <a:ea typeface="+mn-ea"/>
                <a:cs typeface="+mn-cs"/>
                <a:sym typeface="ITC Franklin Gothic Std Book"/>
              </a:rPr>
              <a:t>with over 1 Million Residents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931DED-F772-C523-885E-152AB5AE31E9}"/>
              </a:ext>
            </a:extLst>
          </p:cNvPr>
          <p:cNvSpPr txBox="1"/>
          <p:nvPr/>
        </p:nvSpPr>
        <p:spPr>
          <a:xfrm>
            <a:off x="6236733" y="1478898"/>
            <a:ext cx="479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232D4B"/>
                </a:solidFill>
                <a:latin typeface="ITCFranklinGothic LT Pro CnMd" panose="020B0606030503020204" pitchFamily="34" charset="0"/>
                <a:sym typeface="ITC Franklin Gothic Std Book"/>
              </a:rPr>
              <a:t>Annual Domestic Migration for U.S. </a:t>
            </a:r>
            <a:r>
              <a:rPr lang="en-US" sz="2000" dirty="0" smtClean="0">
                <a:solidFill>
                  <a:srgbClr val="232D4B"/>
                </a:solidFill>
                <a:latin typeface="ITCFranklinGothic LT Pro CnMd" panose="020B0606030503020204" pitchFamily="34" charset="0"/>
                <a:sym typeface="ITC Franklin Gothic Std Book"/>
              </a:rPr>
              <a:t>Rural Counties</a:t>
            </a:r>
            <a:endParaRPr lang="en-US" sz="2000" dirty="0">
              <a:solidFill>
                <a:srgbClr val="232D4B"/>
              </a:solidFill>
              <a:latin typeface="ITCFranklinGothic LT Pro CnMd" panose="020B0606030503020204" pitchFamily="34" charset="0"/>
              <a:sym typeface="ITC Franklin Gothic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5913589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_White_BlueBox-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ulti-Line Head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Headline_Sub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rimarySlides_Title_ONE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AlternativeSlides_Title-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ank_Speciality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_UV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_Surve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_Sol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_Crow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le_Resear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ivider_BlueBkg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ection Divider_GrayBox-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35E6BFCE3BFE428F26E10FEE3A9E13" ma:contentTypeVersion="14" ma:contentTypeDescription="Create a new document." ma:contentTypeScope="" ma:versionID="27bb8a55da121e86cba962ba398ad2cd">
  <xsd:schema xmlns:xsd="http://www.w3.org/2001/XMLSchema" xmlns:xs="http://www.w3.org/2001/XMLSchema" xmlns:p="http://schemas.microsoft.com/office/2006/metadata/properties" xmlns:ns2="5cd2df1a-77aa-4e98-bf3d-81d0e8361824" xmlns:ns3="8f9b2e3f-ad5d-40c5-a55d-01c56898ddb7" targetNamespace="http://schemas.microsoft.com/office/2006/metadata/properties" ma:root="true" ma:fieldsID="019d82999868f7ebc6e37496663d7192" ns2:_="" ns3:_="">
    <xsd:import namespace="5cd2df1a-77aa-4e98-bf3d-81d0e8361824"/>
    <xsd:import namespace="8f9b2e3f-ad5d-40c5-a55d-01c56898dd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numbe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2df1a-77aa-4e98-bf3d-81d0e8361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d038b50-52dc-447d-ac2e-a29bd036c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b2e3f-ad5d-40c5-a55d-01c56898ddb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e1d7bc8-f63a-4129-8144-98b112824eb5}" ma:internalName="TaxCatchAll" ma:showField="CatchAllData" ma:web="8f9b2e3f-ad5d-40c5-a55d-01c56898dd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5cd2df1a-77aa-4e98-bf3d-81d0e8361824" xsi:nil="true"/>
    <lcf76f155ced4ddcb4097134ff3c332f xmlns="5cd2df1a-77aa-4e98-bf3d-81d0e8361824">
      <Terms xmlns="http://schemas.microsoft.com/office/infopath/2007/PartnerControls"/>
    </lcf76f155ced4ddcb4097134ff3c332f>
    <TaxCatchAll xmlns="8f9b2e3f-ad5d-40c5-a55d-01c56898ddb7" xsi:nil="true"/>
  </documentManagement>
</p:properties>
</file>

<file path=customXml/itemProps1.xml><?xml version="1.0" encoding="utf-8"?>
<ds:datastoreItem xmlns:ds="http://schemas.openxmlformats.org/officeDocument/2006/customXml" ds:itemID="{A4E8378F-3E18-4CA8-B86B-1ACF576EA9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557017-52C6-4F0A-A09C-9D0312EF950D}">
  <ds:schemaRefs>
    <ds:schemaRef ds:uri="5cd2df1a-77aa-4e98-bf3d-81d0e8361824"/>
    <ds:schemaRef ds:uri="8f9b2e3f-ad5d-40c5-a55d-01c56898dd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A506A57-DA11-47FF-AC09-533040362172}">
  <ds:schemaRefs>
    <ds:schemaRef ds:uri="http://schemas.microsoft.com/office/infopath/2007/PartnerControls"/>
    <ds:schemaRef ds:uri="http://schemas.microsoft.com/office/2006/metadata/properties"/>
    <ds:schemaRef ds:uri="5cd2df1a-77aa-4e98-bf3d-81d0e8361824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8f9b2e3f-ad5d-40c5-a55d-01c56898dd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1264</Words>
  <Application>Microsoft Office PowerPoint</Application>
  <PresentationFormat>Widescreen</PresentationFormat>
  <Paragraphs>154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50" baseType="lpstr">
      <vt:lpstr>Arial</vt:lpstr>
      <vt:lpstr>Arial Nova Light</vt:lpstr>
      <vt:lpstr>Calibri</vt:lpstr>
      <vt:lpstr>Franklin Gothic ATF</vt:lpstr>
      <vt:lpstr>Franklin Gothic ATF Lt</vt:lpstr>
      <vt:lpstr>Franklin Gothic Book</vt:lpstr>
      <vt:lpstr>Franklin Gothic Medium Cond</vt:lpstr>
      <vt:lpstr>ITC Franklin Gothic Std Bk Cd</vt:lpstr>
      <vt:lpstr>ITC Franklin Gothic Std Book</vt:lpstr>
      <vt:lpstr>ITC Franklin Gothic Std Med</vt:lpstr>
      <vt:lpstr>ITC Franklin Gothic Std MedCd</vt:lpstr>
      <vt:lpstr>ITCFranklinGothic LT Pro CnBk</vt:lpstr>
      <vt:lpstr>ITCFranklinGothic LT Pro CnMd</vt:lpstr>
      <vt:lpstr>Segoe UI</vt:lpstr>
      <vt:lpstr>Segoe UI Light</vt:lpstr>
      <vt:lpstr>Wingdings</vt:lpstr>
      <vt:lpstr>Title_White_BlueBox-Right</vt:lpstr>
      <vt:lpstr>Title_Blue</vt:lpstr>
      <vt:lpstr>Title_UVA</vt:lpstr>
      <vt:lpstr>Title_Surveys</vt:lpstr>
      <vt:lpstr>Title_Solar</vt:lpstr>
      <vt:lpstr>Title_Crowd</vt:lpstr>
      <vt:lpstr>Title_Research</vt:lpstr>
      <vt:lpstr>Divider_BlueBkgd</vt:lpstr>
      <vt:lpstr>Section Divider_GrayBox-Left</vt:lpstr>
      <vt:lpstr>Multi-Line Headline</vt:lpstr>
      <vt:lpstr>1_Headline_SubTitle</vt:lpstr>
      <vt:lpstr>PrimarySlides_Title_ONELINE</vt:lpstr>
      <vt:lpstr>AlternativeSlides_Title-Left</vt:lpstr>
      <vt:lpstr>Blank_SpecialityLayouts</vt:lpstr>
      <vt:lpstr>Examining the Shift in Virginia's Population Trends Since 2020</vt:lpstr>
      <vt:lpstr>Virginia’s population growth is rebounding from pandemic lows</vt:lpstr>
      <vt:lpstr>Growth since 2020 remains concentrated in Virginia’s largest metro areas.</vt:lpstr>
      <vt:lpstr>During the 2010s, the Urban Crescent contributed to 90 percent of Virginia’s growth</vt:lpstr>
      <vt:lpstr>High death rates are masking a significant shift in Virginia’s migration trends</vt:lpstr>
      <vt:lpstr>The pandemic accelerated pre-existing migration trends</vt:lpstr>
      <vt:lpstr>The rest of the country is experiencing similar demographic trends as Virginia</vt:lpstr>
      <vt:lpstr>Significant regional differences in home prices are helping fuel current migration trends</vt:lpstr>
      <vt:lpstr>In 2023, there were few signs of a return to pre-pandemic migration trends</vt:lpstr>
      <vt:lpstr>In 2023, rural counties &amp; small metros became the top destination for Americans who moved</vt:lpstr>
      <vt:lpstr>A surge in household formation is helping fuel housing demand</vt:lpstr>
      <vt:lpstr>The persistence of remote work is providing many Americans with more flexibility in where they live</vt:lpstr>
      <vt:lpstr>Most remote workers continue to live near large cities…</vt:lpstr>
      <vt:lpstr>Though remote workers are increasingly driving growth outside large metro areas</vt:lpstr>
      <vt:lpstr>Change in Income of New Residents,  2018-2019 to 2021-2022</vt:lpstr>
      <vt:lpstr>Home construction rose outside the Urban Crescent in 2023, even as construction fell elsewhere</vt:lpstr>
      <vt:lpstr>New business creation in Virginia has risen the fastest outside the Urban Crescent</vt:lpstr>
      <vt:lpstr>Prior to 2020, Virginia’s age distribution was growing more polarized</vt:lpstr>
      <vt:lpstr>Current migration trends are transforming Virginia’s communities</vt:lpstr>
      <vt:lpstr>Examining the Shift in Virginia's Population Trends Since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Muldoon, Amy J (ajm6u)</dc:creator>
  <cp:lastModifiedBy>Lombard, Hamilton P (hl2qs)</cp:lastModifiedBy>
  <cp:revision>102</cp:revision>
  <dcterms:created xsi:type="dcterms:W3CDTF">2023-08-18T13:47:00Z</dcterms:created>
  <dcterms:modified xsi:type="dcterms:W3CDTF">2024-07-11T19:43:34Z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0x0101003E35E6BFCE3BFE428F26E10FEE3A9E13</vt:lpwstr>
  </property>
  <property fmtid="{D5CDD505-2E9C-101B-9397-08002B2CF9AE}" pid="3" name="MediaServiceImageTags">
    <vt:lpwstr/>
  </property>
</Properties>
</file>